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60" autoAdjust="0"/>
    <p:restoredTop sz="94660"/>
  </p:normalViewPr>
  <p:slideViewPr>
    <p:cSldViewPr>
      <p:cViewPr>
        <p:scale>
          <a:sx n="82" d="100"/>
          <a:sy n="82" d="100"/>
        </p:scale>
        <p:origin x="-158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"/>
            <a:ext cx="7772400" cy="460375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fa-IR" sz="2000" b="1" dirty="0" smtClean="0">
                <a:cs typeface="+mn-cs"/>
              </a:rPr>
              <a:t>بهبود کيفيت</a:t>
            </a:r>
            <a:endParaRPr lang="fa-IR" sz="2000" b="1" dirty="0">
              <a:cs typeface="+mn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762000"/>
            <a:ext cx="8610600" cy="5791200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 rtl="1"/>
            <a:r>
              <a:rPr lang="ar-SA" sz="2000" b="1" dirty="0" smtClean="0">
                <a:solidFill>
                  <a:schemeClr val="tx2"/>
                </a:solidFill>
              </a:rPr>
              <a:t>سنجه1.دفتر بهبود کیفیت با مشارکت کمیته پایش و سنجش کیفیت و ‏</a:t>
            </a:r>
            <a:r>
              <a:rPr lang="ar-SA" sz="2000" b="1" dirty="0" smtClean="0">
                <a:solidFill>
                  <a:schemeClr val="tx2"/>
                </a:solidFill>
              </a:rPr>
              <a:t>مسئولان</a:t>
            </a:r>
            <a:r>
              <a:rPr lang="fa-IR" sz="2000" b="1" dirty="0" smtClean="0">
                <a:solidFill>
                  <a:schemeClr val="tx2"/>
                </a:solidFill>
              </a:rPr>
              <a:t> </a:t>
            </a:r>
            <a:r>
              <a:rPr lang="ar-SA" sz="2000" b="1" dirty="0" smtClean="0">
                <a:solidFill>
                  <a:schemeClr val="tx2"/>
                </a:solidFill>
              </a:rPr>
              <a:t>بخش</a:t>
            </a:r>
            <a:r>
              <a:rPr lang="ar-SA" sz="2000" b="1" dirty="0" smtClean="0">
                <a:solidFill>
                  <a:schemeClr val="tx2"/>
                </a:solidFill>
              </a:rPr>
              <a:t>‏ها/واحدهای بیمارستان،شاخص‏های عملکردی بالینی و غیر بالینی را اولویت بندی، و به تیم مدیریت اجرایی پیشنهاد می‏نماید</a:t>
            </a:r>
            <a:r>
              <a:rPr lang="ar-SA" sz="2000" b="1" dirty="0" smtClean="0">
                <a:solidFill>
                  <a:schemeClr val="tx2"/>
                </a:solidFill>
              </a:rPr>
              <a:t>.</a:t>
            </a:r>
            <a:endParaRPr lang="fa-IR" sz="2000" b="1" dirty="0" smtClean="0">
              <a:solidFill>
                <a:schemeClr val="tx2"/>
              </a:solidFill>
            </a:endParaRPr>
          </a:p>
          <a:p>
            <a:pPr algn="r" rtl="1"/>
            <a:endParaRPr lang="fa-IR" sz="2000" b="1" dirty="0" smtClean="0">
              <a:solidFill>
                <a:schemeClr val="tx2"/>
              </a:solidFill>
            </a:endParaRPr>
          </a:p>
          <a:p>
            <a:pPr marL="457200" indent="-457200" algn="r" rtl="1">
              <a:buFont typeface="+mj-lt"/>
              <a:buAutoNum type="arabicPeriod"/>
            </a:pPr>
            <a:r>
              <a:rPr lang="fa-IR" sz="1700" b="1" dirty="0" smtClean="0">
                <a:solidFill>
                  <a:schemeClr val="tx2"/>
                </a:solidFill>
              </a:rPr>
              <a:t>شاخصهاي عملکردي الزامي</a:t>
            </a:r>
          </a:p>
          <a:p>
            <a:pPr marL="914400" lvl="1" indent="-457200" algn="r" rtl="1">
              <a:buFont typeface="Arial" pitchFamily="34" charset="0"/>
              <a:buChar char="•"/>
            </a:pPr>
            <a:r>
              <a:rPr lang="fa-IR" sz="1700" b="1" dirty="0" smtClean="0">
                <a:solidFill>
                  <a:schemeClr val="tx2"/>
                </a:solidFill>
              </a:rPr>
              <a:t>پنجگانه اوريانس</a:t>
            </a:r>
          </a:p>
          <a:p>
            <a:pPr marL="914400" lvl="1" indent="-457200" algn="r" rtl="1">
              <a:buFont typeface="Arial" pitchFamily="34" charset="0"/>
              <a:buChar char="•"/>
            </a:pPr>
            <a:r>
              <a:rPr lang="fa-IR" sz="1700" b="1" dirty="0" smtClean="0">
                <a:solidFill>
                  <a:schemeClr val="tx2"/>
                </a:solidFill>
              </a:rPr>
              <a:t>سکته هاي قلبي</a:t>
            </a:r>
          </a:p>
          <a:p>
            <a:pPr marL="914400" lvl="1" indent="-457200" algn="r" rtl="1">
              <a:buFont typeface="Arial" pitchFamily="34" charset="0"/>
              <a:buChar char="•"/>
            </a:pPr>
            <a:r>
              <a:rPr lang="fa-IR" sz="1700" b="1" dirty="0" smtClean="0">
                <a:solidFill>
                  <a:schemeClr val="tx2"/>
                </a:solidFill>
              </a:rPr>
              <a:t>سکته هاي مغزي</a:t>
            </a:r>
          </a:p>
          <a:p>
            <a:pPr marL="457200" indent="-457200" algn="r" rtl="1">
              <a:buFont typeface="+mj-lt"/>
              <a:buAutoNum type="arabicPeriod"/>
            </a:pPr>
            <a:r>
              <a:rPr lang="ar-SA" sz="1700" b="1" dirty="0" smtClean="0">
                <a:solidFill>
                  <a:srgbClr val="00B050"/>
                </a:solidFill>
              </a:rPr>
              <a:t>گروه دوم شاخص‏های عملکردی است، که بیمارستان برحسب شرایط خود به هر تنوع/ تعداد که تشخیص ‏می‏</a:t>
            </a:r>
            <a:r>
              <a:rPr lang="ar-SA" sz="1700" b="1" dirty="0" smtClean="0">
                <a:solidFill>
                  <a:srgbClr val="00B050"/>
                </a:solidFill>
              </a:rPr>
              <a:t>دهد</a:t>
            </a:r>
            <a:endParaRPr lang="fa-IR" sz="1700" b="1" dirty="0" smtClean="0">
              <a:solidFill>
                <a:srgbClr val="00B050"/>
              </a:solidFill>
            </a:endParaRPr>
          </a:p>
          <a:p>
            <a:pPr lvl="1" algn="r" rtl="1">
              <a:buFont typeface="Arial" pitchFamily="34" charset="0"/>
              <a:buChar char="•"/>
            </a:pPr>
            <a:r>
              <a:rPr lang="ar-SA" sz="1600" b="1" dirty="0" smtClean="0">
                <a:solidFill>
                  <a:srgbClr val="00B050"/>
                </a:solidFill>
              </a:rPr>
              <a:t>ایمنی: میزان خطاهای که منجر به حادثه ناگوار، صدمات و عفونت‏ها برای بیمار می‏شود</a:t>
            </a:r>
            <a:endParaRPr lang="en-US" sz="1600" b="1" dirty="0" smtClean="0">
              <a:solidFill>
                <a:srgbClr val="00B050"/>
              </a:solidFill>
            </a:endParaRPr>
          </a:p>
          <a:p>
            <a:pPr lvl="1" algn="r" rtl="1">
              <a:buFont typeface="Arial" pitchFamily="34" charset="0"/>
              <a:buChar char="•"/>
            </a:pPr>
            <a:r>
              <a:rPr lang="ar-SA" sz="1600" b="1" dirty="0" smtClean="0">
                <a:solidFill>
                  <a:srgbClr val="00B050"/>
                </a:solidFill>
              </a:rPr>
              <a:t>به موقع بودن خدمات: انجام خدمات تشخیصی درمانی در زمان مناسب و وضعیت لیست بیماران</a:t>
            </a:r>
            <a:endParaRPr lang="en-US" sz="1600" b="1" dirty="0" smtClean="0">
              <a:solidFill>
                <a:srgbClr val="00B050"/>
              </a:solidFill>
            </a:endParaRPr>
          </a:p>
          <a:p>
            <a:pPr lvl="1" algn="r" rtl="1">
              <a:buFont typeface="Arial" pitchFamily="34" charset="0"/>
              <a:buChar char="•"/>
            </a:pPr>
            <a:r>
              <a:rPr lang="ar-SA" sz="1600" b="1" dirty="0" smtClean="0">
                <a:solidFill>
                  <a:srgbClr val="00B050"/>
                </a:solidFill>
              </a:rPr>
              <a:t>اثربخشی: انجام خدمات مؤثر مبتنی بر شواهد معتبر و راهنمای طبابت بالینی</a:t>
            </a:r>
            <a:endParaRPr lang="en-US" sz="1600" b="1" dirty="0" smtClean="0">
              <a:solidFill>
                <a:srgbClr val="00B050"/>
              </a:solidFill>
            </a:endParaRPr>
          </a:p>
          <a:p>
            <a:pPr lvl="1" algn="r" rtl="1">
              <a:buFont typeface="Arial" pitchFamily="34" charset="0"/>
              <a:buChar char="•"/>
            </a:pPr>
            <a:r>
              <a:rPr lang="ar-SA" sz="1600" b="1" dirty="0" smtClean="0">
                <a:solidFill>
                  <a:srgbClr val="00B050"/>
                </a:solidFill>
              </a:rPr>
              <a:t>کارآیی: میزان هزینه‏های بیمار و وضعیت مصرف داروها، فرآورده‏های خونی، میزان انجام آزمایشات</a:t>
            </a:r>
            <a:endParaRPr lang="en-US" sz="1600" b="1" dirty="0" smtClean="0">
              <a:solidFill>
                <a:srgbClr val="00B050"/>
              </a:solidFill>
            </a:endParaRPr>
          </a:p>
          <a:p>
            <a:pPr lvl="1" algn="r" rtl="1">
              <a:buFont typeface="Arial" pitchFamily="34" charset="0"/>
              <a:buChar char="•"/>
            </a:pPr>
            <a:r>
              <a:rPr lang="ar-SA" sz="1600" b="1" dirty="0" smtClean="0">
                <a:solidFill>
                  <a:srgbClr val="00B050"/>
                </a:solidFill>
              </a:rPr>
              <a:t>عدالت: انجام خدمات به بیماران بدون توجه به جنسیت، نژاد، سن، وضعیت بیمه، قومیت و... متناسب با نوع و شدت نیازهای ایشان</a:t>
            </a:r>
            <a:endParaRPr lang="en-US" sz="1600" b="1" dirty="0" smtClean="0">
              <a:solidFill>
                <a:srgbClr val="00B050"/>
              </a:solidFill>
            </a:endParaRPr>
          </a:p>
          <a:p>
            <a:pPr lvl="1" algn="r" rtl="1">
              <a:buFont typeface="Arial" pitchFamily="34" charset="0"/>
              <a:buChar char="•"/>
            </a:pPr>
            <a:r>
              <a:rPr lang="ar-SA" sz="1600" b="1" dirty="0" smtClean="0">
                <a:solidFill>
                  <a:srgbClr val="00B050"/>
                </a:solidFill>
              </a:rPr>
              <a:t>بیمار محوری: میزان رضایتمندی بیمار از نحوه ارائه خدمات و میزان مشارکت آگاهانه در ارائه </a:t>
            </a:r>
            <a:r>
              <a:rPr lang="ar-SA" sz="1600" b="1" dirty="0" smtClean="0">
                <a:solidFill>
                  <a:srgbClr val="00B050"/>
                </a:solidFill>
              </a:rPr>
              <a:t>خدمات</a:t>
            </a:r>
            <a:endParaRPr lang="fa-IR" sz="1600" b="1" dirty="0" smtClean="0">
              <a:solidFill>
                <a:srgbClr val="00B050"/>
              </a:solidFill>
            </a:endParaRPr>
          </a:p>
          <a:p>
            <a:pPr algn="r" rtl="1"/>
            <a:endParaRPr lang="fa-IR" sz="2000" b="1" dirty="0" smtClean="0">
              <a:solidFill>
                <a:schemeClr val="tx2"/>
              </a:solidFill>
            </a:endParaRPr>
          </a:p>
          <a:p>
            <a:pPr algn="r" rtl="1"/>
            <a:endParaRPr lang="en-US" sz="2000" b="1" dirty="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"/>
            <a:ext cx="7772400" cy="460375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fa-IR" sz="2000" b="1" dirty="0" smtClean="0">
                <a:cs typeface="+mn-cs"/>
              </a:rPr>
              <a:t>بهبود کيفيت</a:t>
            </a:r>
            <a:endParaRPr lang="fa-IR" sz="2000" b="1" dirty="0">
              <a:cs typeface="+mn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762000"/>
            <a:ext cx="8610600" cy="5791200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 rtl="1"/>
            <a:r>
              <a:rPr lang="ar-SA" sz="2000" b="1" dirty="0" smtClean="0">
                <a:solidFill>
                  <a:schemeClr val="tx2"/>
                </a:solidFill>
              </a:rPr>
              <a:t>سنجه2. تیم مدیریت </a:t>
            </a:r>
            <a:r>
              <a:rPr lang="ar-SA" sz="2000" b="1" dirty="0" smtClean="0">
                <a:solidFill>
                  <a:schemeClr val="tx2"/>
                </a:solidFill>
              </a:rPr>
              <a:t>اجرایی</a:t>
            </a:r>
            <a:r>
              <a:rPr lang="fa-IR" sz="2000" b="1" dirty="0" smtClean="0">
                <a:solidFill>
                  <a:schemeClr val="tx2"/>
                </a:solidFill>
              </a:rPr>
              <a:t> </a:t>
            </a:r>
            <a:r>
              <a:rPr lang="ar-SA" sz="2000" b="1" dirty="0" smtClean="0">
                <a:solidFill>
                  <a:schemeClr val="tx2"/>
                </a:solidFill>
              </a:rPr>
              <a:t>شاخص</a:t>
            </a:r>
            <a:r>
              <a:rPr lang="ar-SA" sz="2000" b="1" dirty="0" smtClean="0">
                <a:solidFill>
                  <a:schemeClr val="tx2"/>
                </a:solidFill>
              </a:rPr>
              <a:t>‏های عملکردی پیشنهادی کمیته پایش و سنجش کیفیت را بررسی و تصویب نموده و با تعیین مسئول اندازه‏گیری هر یک از شاخص‏ها به تمام بخش‏ها/واحدهای مرتبط ابلاغ می‏نماید</a:t>
            </a:r>
            <a:r>
              <a:rPr lang="ar-SA" sz="2000" b="1" dirty="0" smtClean="0">
                <a:solidFill>
                  <a:schemeClr val="tx2"/>
                </a:solidFill>
              </a:rPr>
              <a:t>.</a:t>
            </a:r>
            <a:endParaRPr lang="fa-IR" sz="2000" b="1" dirty="0" smtClean="0">
              <a:solidFill>
                <a:schemeClr val="tx2"/>
              </a:solidFill>
            </a:endParaRPr>
          </a:p>
          <a:p>
            <a:pPr algn="r" rtl="1"/>
            <a:endParaRPr lang="fa-IR" sz="2000" b="1" dirty="0" smtClean="0">
              <a:solidFill>
                <a:schemeClr val="tx2"/>
              </a:solidFill>
            </a:endParaRPr>
          </a:p>
          <a:p>
            <a:pPr algn="r" rtl="1"/>
            <a:r>
              <a:rPr lang="ar-SA" sz="2000" b="1" dirty="0" smtClean="0">
                <a:solidFill>
                  <a:schemeClr val="tx2"/>
                </a:solidFill>
              </a:rPr>
              <a:t>سنجه3. </a:t>
            </a:r>
            <a:r>
              <a:rPr lang="ar-SA" sz="2000" b="1" dirty="0" smtClean="0">
                <a:solidFill>
                  <a:schemeClr val="tx2"/>
                </a:solidFill>
              </a:rPr>
              <a:t>دفتر بهبود کیفیت با مشارکت مسئولان اندازه‏گیری </a:t>
            </a:r>
            <a:r>
              <a:rPr lang="fa-IR" sz="2000" b="1" dirty="0" smtClean="0">
                <a:solidFill>
                  <a:srgbClr val="FF0000"/>
                </a:solidFill>
              </a:rPr>
              <a:t>( توسط تيم اجرايي تعيين شده است )</a:t>
            </a:r>
            <a:r>
              <a:rPr lang="ar-SA" sz="2000" b="1" dirty="0" smtClean="0">
                <a:solidFill>
                  <a:schemeClr val="tx2"/>
                </a:solidFill>
              </a:rPr>
              <a:t>هر </a:t>
            </a:r>
            <a:r>
              <a:rPr lang="ar-SA" sz="2000" b="1" dirty="0" smtClean="0">
                <a:solidFill>
                  <a:schemeClr val="tx2"/>
                </a:solidFill>
              </a:rPr>
              <a:t>یک از شاخص‏های عملکردی، نتایج را در فواصل زمانی تعیین شده از بخش‏ها/واحدهای بیمارستان دریافت نموده و پس از تحلیل در کمیته پایش و سنجش کیفیت به تیم مدیریت اجرایی گزارش می‏نماید و پس از تایید تیم مدیریتاجرایی، نتایج تحلیل‏ها به بخش‏ها/واحدهای مرتبط اطلاع‏رسانی می‏شود</a:t>
            </a:r>
            <a:r>
              <a:rPr lang="ar-SA" sz="2000" b="1" dirty="0" smtClean="0">
                <a:solidFill>
                  <a:schemeClr val="tx2"/>
                </a:solidFill>
              </a:rPr>
              <a:t>.</a:t>
            </a:r>
            <a:endParaRPr lang="fa-IR" sz="2000" b="1" dirty="0" smtClean="0">
              <a:solidFill>
                <a:schemeClr val="tx2"/>
              </a:solidFill>
            </a:endParaRPr>
          </a:p>
          <a:p>
            <a:pPr algn="r" rtl="1"/>
            <a:endParaRPr lang="fa-IR" sz="2000" b="1" dirty="0" smtClean="0">
              <a:solidFill>
                <a:schemeClr val="tx2"/>
              </a:solidFill>
            </a:endParaRPr>
          </a:p>
          <a:p>
            <a:pPr algn="r" rtl="1"/>
            <a:r>
              <a:rPr lang="ar-SA" sz="2000" b="1" dirty="0" smtClean="0">
                <a:solidFill>
                  <a:schemeClr val="tx2"/>
                </a:solidFill>
              </a:rPr>
              <a:t>سنجه4. </a:t>
            </a:r>
            <a:r>
              <a:rPr lang="ar-SA" sz="2000" b="1" dirty="0" smtClean="0">
                <a:solidFill>
                  <a:schemeClr val="tx2"/>
                </a:solidFill>
              </a:rPr>
              <a:t>تیم مدیریت اجرای با مشارکت صاحبان فرآیند براساس نتایج و </a:t>
            </a:r>
            <a:r>
              <a:rPr lang="ar-SA" sz="2000" b="1" dirty="0" smtClean="0">
                <a:solidFill>
                  <a:schemeClr val="tx2"/>
                </a:solidFill>
              </a:rPr>
              <a:t>تحلیل</a:t>
            </a:r>
            <a:r>
              <a:rPr lang="fa-IR" sz="2000" b="1" dirty="0" smtClean="0">
                <a:solidFill>
                  <a:schemeClr val="tx2"/>
                </a:solidFill>
              </a:rPr>
              <a:t> </a:t>
            </a:r>
            <a:r>
              <a:rPr lang="ar-SA" sz="2000" b="1" dirty="0" smtClean="0">
                <a:solidFill>
                  <a:schemeClr val="tx2"/>
                </a:solidFill>
              </a:rPr>
              <a:t>شاخص</a:t>
            </a:r>
            <a:r>
              <a:rPr lang="ar-SA" sz="2000" b="1" dirty="0" smtClean="0">
                <a:solidFill>
                  <a:schemeClr val="tx2"/>
                </a:solidFill>
              </a:rPr>
              <a:t>‏های عملکردی، اقدام اصلاحی/برنامه بهبود کیفیت، تدوین و ابلاغ می‏نماید و دفتر بهبود کیفیت بر </a:t>
            </a:r>
            <a:r>
              <a:rPr lang="ar-SA" sz="2000" b="1" dirty="0" smtClean="0">
                <a:solidFill>
                  <a:schemeClr val="tx2"/>
                </a:solidFill>
              </a:rPr>
              <a:t>اجرای</a:t>
            </a:r>
            <a:r>
              <a:rPr lang="fa-IR" sz="2000" b="1" dirty="0" smtClean="0">
                <a:solidFill>
                  <a:schemeClr val="tx2"/>
                </a:solidFill>
              </a:rPr>
              <a:t> </a:t>
            </a:r>
            <a:r>
              <a:rPr lang="ar-SA" sz="2000" b="1" dirty="0" smtClean="0">
                <a:solidFill>
                  <a:schemeClr val="tx2"/>
                </a:solidFill>
              </a:rPr>
              <a:t>آن</a:t>
            </a:r>
            <a:r>
              <a:rPr lang="ar-SA" sz="2000" b="1" dirty="0" smtClean="0">
                <a:solidFill>
                  <a:schemeClr val="tx2"/>
                </a:solidFill>
              </a:rPr>
              <a:t>‏ها نظارت می‏کند.</a:t>
            </a:r>
            <a:endParaRPr lang="en-US" sz="2000" b="1" dirty="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"/>
            <a:ext cx="7772400" cy="460375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fa-IR" sz="2000" b="1" dirty="0" smtClean="0">
                <a:cs typeface="+mn-cs"/>
              </a:rPr>
              <a:t>بهبود کيفيت</a:t>
            </a:r>
            <a:endParaRPr lang="fa-IR" sz="2000" b="1" dirty="0">
              <a:cs typeface="+mn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762000"/>
            <a:ext cx="8610600" cy="5791200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 rtl="1">
              <a:buFont typeface="Arial" pitchFamily="34" charset="0"/>
              <a:buChar char="•"/>
            </a:pPr>
            <a:endParaRPr lang="fa-IR" sz="2000" b="1" dirty="0" smtClean="0">
              <a:solidFill>
                <a:schemeClr val="tx2"/>
              </a:solidFill>
            </a:endParaRPr>
          </a:p>
          <a:p>
            <a:pPr algn="r" rtl="1">
              <a:buFont typeface="Arial" pitchFamily="34" charset="0"/>
              <a:buChar char="•"/>
            </a:pPr>
            <a:endParaRPr lang="fa-IR" sz="2000" b="1" dirty="0" smtClean="0">
              <a:solidFill>
                <a:schemeClr val="tx2"/>
              </a:solidFill>
            </a:endParaRPr>
          </a:p>
          <a:p>
            <a:pPr algn="r" rtl="1"/>
            <a:endParaRPr lang="en-US" sz="2000" b="1" dirty="0" smtClean="0">
              <a:solidFill>
                <a:schemeClr val="tx2"/>
              </a:solidFill>
              <a:cs typeface="B Nazanin" pitchFamily="2" charset="-78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304801" y="3349517"/>
          <a:ext cx="8458200" cy="731520"/>
        </p:xfrm>
        <a:graphic>
          <a:graphicData uri="http://schemas.openxmlformats.org/drawingml/2006/table">
            <a:tbl>
              <a:tblPr rtl="1"/>
              <a:tblGrid>
                <a:gridCol w="648234"/>
                <a:gridCol w="189800"/>
                <a:gridCol w="316330"/>
                <a:gridCol w="7303836"/>
              </a:tblGrid>
              <a:tr h="158966"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  <a:tabLst>
                          <a:tab pos="-8255" algn="r"/>
                          <a:tab pos="539750" algn="r"/>
                        </a:tabLst>
                      </a:pPr>
                      <a:r>
                        <a:rPr lang="ar-SA" sz="2400" b="1">
                          <a:solidFill>
                            <a:srgbClr val="FFFFFF"/>
                          </a:solidFill>
                          <a:latin typeface="Arial"/>
                          <a:ea typeface="Times New Roman"/>
                          <a:cs typeface="B Nazanin"/>
                        </a:rPr>
                        <a:t>الف </a:t>
                      </a:r>
                      <a:endParaRPr lang="en-US" sz="32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2204" marR="62204" marT="0" marB="0">
                    <a:lnL w="28575" cap="flat" cmpd="sng" algn="ctr">
                      <a:solidFill>
                        <a:srgbClr val="0065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5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F8A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  <a:tabLst>
                          <a:tab pos="-8255" algn="r"/>
                          <a:tab pos="539750" algn="r"/>
                        </a:tabLst>
                      </a:pPr>
                      <a:r>
                        <a:rPr lang="ar-SA" sz="2400" b="1">
                          <a:solidFill>
                            <a:srgbClr val="FFFFFF"/>
                          </a:solidFill>
                          <a:latin typeface="Arial"/>
                          <a:ea typeface="Times New Roman"/>
                          <a:cs typeface="B Nazanin"/>
                        </a:rPr>
                        <a:t>3</a:t>
                      </a:r>
                      <a:endParaRPr lang="en-US" sz="32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5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F8A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  <a:tabLst>
                          <a:tab pos="-8255" algn="r"/>
                          <a:tab pos="539750" algn="r"/>
                        </a:tabLst>
                      </a:pPr>
                      <a:r>
                        <a:rPr lang="ar-SA" sz="2400" b="1">
                          <a:solidFill>
                            <a:srgbClr val="FFFFFF"/>
                          </a:solidFill>
                          <a:latin typeface="Arial"/>
                          <a:ea typeface="Times New Roman"/>
                          <a:cs typeface="B Nazanin"/>
                        </a:rPr>
                        <a:t>4</a:t>
                      </a:r>
                      <a:endParaRPr lang="en-US" sz="32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5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F8A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  <a:tabLst>
                          <a:tab pos="-8255" algn="r"/>
                          <a:tab pos="539750" algn="r"/>
                        </a:tabLst>
                      </a:pPr>
                      <a:r>
                        <a:rPr lang="ar-SA" sz="2400" b="1" dirty="0">
                          <a:solidFill>
                            <a:srgbClr val="FFFFFF"/>
                          </a:solidFill>
                          <a:latin typeface="Arial"/>
                          <a:ea typeface="Times New Roman"/>
                          <a:cs typeface="B Nazanin"/>
                        </a:rPr>
                        <a:t>مشکلات جاری و فرصت‏های بهبود، شناسایی و اقدام اصلاحی/برنامه بهبود کیفیت مرتبط اجرا می‏شود.</a:t>
                      </a:r>
                      <a:endParaRPr lang="en-US" sz="3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5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5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F8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"/>
            <a:ext cx="7772400" cy="460375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fa-IR" sz="2000" b="1" dirty="0" smtClean="0">
                <a:cs typeface="+mn-cs"/>
              </a:rPr>
              <a:t>بهبود کيفيت</a:t>
            </a:r>
            <a:endParaRPr lang="fa-IR" sz="2000" b="1" dirty="0">
              <a:cs typeface="+mn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762000"/>
            <a:ext cx="8610600" cy="5791200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 rtl="1"/>
            <a:r>
              <a:rPr lang="ar-SA" sz="2000" b="1" dirty="0" smtClean="0">
                <a:solidFill>
                  <a:schemeClr val="tx2"/>
                </a:solidFill>
              </a:rPr>
              <a:t>سنجه1. مسئولان بخش‏ها/واحدها با همکاری کارکنان نسبت به شناسایی مشکلات و تعیین فرصت‏های بهبود اقدام نموده و پس از اولویت‏بندی، اقدام اصلاحی مورد نیاز را تعیین، اجرا و سوابق آن را به صورت فایل الکترونیک ثبت، و در بازه زمانی مشخص اثربخشی اقدامات را ارزیابی می‏نمایند</a:t>
            </a:r>
            <a:r>
              <a:rPr lang="ar-SA" sz="2000" b="1" dirty="0" smtClean="0">
                <a:solidFill>
                  <a:schemeClr val="tx2"/>
                </a:solidFill>
              </a:rPr>
              <a:t>.</a:t>
            </a:r>
            <a:endParaRPr lang="fa-IR" sz="2000" b="1" dirty="0" smtClean="0">
              <a:solidFill>
                <a:schemeClr val="tx2"/>
              </a:solidFill>
            </a:endParaRPr>
          </a:p>
          <a:p>
            <a:pPr algn="r" rtl="1">
              <a:buFont typeface="Arial" pitchFamily="34" charset="0"/>
              <a:buChar char="•"/>
            </a:pPr>
            <a:r>
              <a:rPr lang="ar-SA" sz="2000" b="1" dirty="0" smtClean="0">
                <a:solidFill>
                  <a:srgbClr val="FF0000"/>
                </a:solidFill>
              </a:rPr>
              <a:t>اقدام </a:t>
            </a:r>
            <a:r>
              <a:rPr lang="ar-SA" sz="2000" b="1" dirty="0" smtClean="0">
                <a:solidFill>
                  <a:srgbClr val="FF0000"/>
                </a:solidFill>
              </a:rPr>
              <a:t>اصلاحی مستقیم زمانی مورد انتظار است که مسئول بخش / واحد بدون نیاز به منابع برون بخشی صرفاً یک مشکل فرآیندی را بازبینی و حل مشکل می‏</a:t>
            </a:r>
            <a:r>
              <a:rPr lang="ar-SA" sz="2000" b="1" dirty="0" smtClean="0">
                <a:solidFill>
                  <a:srgbClr val="FF0000"/>
                </a:solidFill>
              </a:rPr>
              <a:t>نماید.</a:t>
            </a:r>
            <a:endParaRPr lang="fa-IR" sz="2000" b="1" dirty="0" smtClean="0">
              <a:solidFill>
                <a:srgbClr val="FF0000"/>
              </a:solidFill>
            </a:endParaRPr>
          </a:p>
          <a:p>
            <a:pPr algn="r" rtl="1">
              <a:buFont typeface="Arial" pitchFamily="34" charset="0"/>
              <a:buChar char="•"/>
            </a:pPr>
            <a:r>
              <a:rPr lang="ar-SA" sz="2000" b="1" dirty="0" smtClean="0">
                <a:solidFill>
                  <a:srgbClr val="FF0000"/>
                </a:solidFill>
              </a:rPr>
              <a:t>نیازی </a:t>
            </a:r>
            <a:r>
              <a:rPr lang="ar-SA" sz="2000" b="1" dirty="0" smtClean="0">
                <a:solidFill>
                  <a:srgbClr val="FF0000"/>
                </a:solidFill>
              </a:rPr>
              <a:t>به طراحی فرم و مستند سازی نیست، این ثبت سوابق صرفاً برای استفاده آینده‏گان از تجربه مسئولان قبلی است و ثبت الکترونیکی آن در یک صفحه کفایت میکند.</a:t>
            </a:r>
            <a:endParaRPr lang="en-US" sz="20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"/>
            <a:ext cx="7772400" cy="460375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fa-IR" sz="2000" b="1" dirty="0" smtClean="0">
                <a:cs typeface="+mn-cs"/>
              </a:rPr>
              <a:t>بهبود کيفيت</a:t>
            </a:r>
            <a:endParaRPr lang="fa-IR" sz="2000" b="1" dirty="0">
              <a:cs typeface="+mn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762000"/>
            <a:ext cx="8610600" cy="5791200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 rtl="1"/>
            <a:r>
              <a:rPr lang="ar-SA" sz="2000" b="1" dirty="0" smtClean="0">
                <a:solidFill>
                  <a:schemeClr val="tx2"/>
                </a:solidFill>
              </a:rPr>
              <a:t>سنجه2. دفتر بهبود کیفیت برنامه‏های بهبود کیفیت پیشنهادیبخش‏ها/واحدها را در جلسات تیم مدیریت اجرایی، مطرح و در صورت تصویب با همکاری‏مسئولان واحدها/بخش‏ها بر پیشرفت و اجرای آن نظارت و نتایج را به تیم </a:t>
            </a:r>
            <a:r>
              <a:rPr lang="ar-SA" sz="2000" b="1" dirty="0" smtClean="0">
                <a:solidFill>
                  <a:schemeClr val="tx2"/>
                </a:solidFill>
              </a:rPr>
              <a:t>مدیریت </a:t>
            </a:r>
            <a:r>
              <a:rPr lang="ar-SA" sz="2000" b="1" dirty="0" smtClean="0">
                <a:solidFill>
                  <a:schemeClr val="tx2"/>
                </a:solidFill>
              </a:rPr>
              <a:t>اجرایی گزارش می‏نماید</a:t>
            </a:r>
            <a:r>
              <a:rPr lang="ar-SA" sz="2000" b="1" dirty="0" smtClean="0">
                <a:solidFill>
                  <a:schemeClr val="tx2"/>
                </a:solidFill>
              </a:rPr>
              <a:t>.</a:t>
            </a:r>
            <a:endParaRPr lang="fa-IR" sz="2000" b="1" dirty="0" smtClean="0">
              <a:solidFill>
                <a:schemeClr val="tx2"/>
              </a:solidFill>
            </a:endParaRPr>
          </a:p>
          <a:p>
            <a:pPr algn="r" rtl="1"/>
            <a:endParaRPr lang="fa-IR" sz="2000" b="1" dirty="0" smtClean="0">
              <a:solidFill>
                <a:schemeClr val="tx2"/>
              </a:solidFill>
            </a:endParaRPr>
          </a:p>
          <a:p>
            <a:pPr algn="r" rtl="1"/>
            <a:r>
              <a:rPr lang="ar-SA" sz="2000" b="1" dirty="0" smtClean="0">
                <a:solidFill>
                  <a:srgbClr val="FF0000"/>
                </a:solidFill>
              </a:rPr>
              <a:t>برنامه بهبود کیفیت در بخش‏ها / واحدها زمانی تدوین خواهد شد که حل مشکلات مطرح شده نیاز به منابع انسانی مالی و </a:t>
            </a:r>
            <a:r>
              <a:rPr lang="ar-SA" sz="2000" b="1" dirty="0" smtClean="0">
                <a:solidFill>
                  <a:srgbClr val="FF0000"/>
                </a:solidFill>
              </a:rPr>
              <a:t>تجهیزاتی</a:t>
            </a:r>
            <a:r>
              <a:rPr lang="fa-IR" sz="2000" b="1" dirty="0" smtClean="0">
                <a:solidFill>
                  <a:srgbClr val="FF0000"/>
                </a:solidFill>
              </a:rPr>
              <a:t> </a:t>
            </a:r>
            <a:r>
              <a:rPr lang="ar-SA" sz="2000" b="1" dirty="0" smtClean="0">
                <a:solidFill>
                  <a:srgbClr val="FF0000"/>
                </a:solidFill>
              </a:rPr>
              <a:t>دارد </a:t>
            </a:r>
            <a:r>
              <a:rPr lang="ar-SA" sz="2000" b="1" dirty="0" smtClean="0">
                <a:solidFill>
                  <a:srgbClr val="FF0000"/>
                </a:solidFill>
              </a:rPr>
              <a:t>و با اجرای اقدامات اصلاحی توسط مسئول بخش امکان رفع مشکل وجود نداشته باشد.برنامه بهبود کیفیت با مشارکت مسئول/مسئولین مرتبط و همکاری دفتر بهبود کیفیت تدوین به تصویب تیم مدیریت اجرایی می‏رسد.تعداد برنامه های بهبود ملاک امتیازدهی نیست. بلکه نحوه شناسایی و حل مشکلات بخش ها /واحدها  حائز اهمیت است.</a:t>
            </a:r>
            <a:endParaRPr lang="en-US" sz="20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"/>
            <a:ext cx="7772400" cy="460375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fa-IR" sz="2000" b="1" dirty="0" smtClean="0">
                <a:cs typeface="+mn-cs"/>
              </a:rPr>
              <a:t>بهبود کيفيت</a:t>
            </a:r>
            <a:endParaRPr lang="fa-IR" sz="2000" b="1" dirty="0">
              <a:cs typeface="+mn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762000"/>
            <a:ext cx="8610600" cy="5791200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 rtl="1">
              <a:buFont typeface="Arial" pitchFamily="34" charset="0"/>
              <a:buChar char="•"/>
            </a:pPr>
            <a:endParaRPr lang="fa-IR" sz="2000" b="1" dirty="0" smtClean="0">
              <a:solidFill>
                <a:schemeClr val="tx2"/>
              </a:solidFill>
            </a:endParaRPr>
          </a:p>
          <a:p>
            <a:pPr algn="r" rtl="1">
              <a:buFont typeface="Arial" pitchFamily="34" charset="0"/>
              <a:buChar char="•"/>
            </a:pPr>
            <a:endParaRPr lang="fa-IR" sz="2000" b="1" dirty="0" smtClean="0">
              <a:solidFill>
                <a:schemeClr val="tx2"/>
              </a:solidFill>
            </a:endParaRPr>
          </a:p>
          <a:p>
            <a:pPr algn="r" rtl="1"/>
            <a:endParaRPr lang="en-US" sz="2000" b="1" dirty="0" smtClean="0">
              <a:solidFill>
                <a:schemeClr val="tx2"/>
              </a:solidFill>
              <a:cs typeface="B Nazanin" pitchFamily="2" charset="-78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33400" y="3349517"/>
          <a:ext cx="8077200" cy="365760"/>
        </p:xfrm>
        <a:graphic>
          <a:graphicData uri="http://schemas.openxmlformats.org/drawingml/2006/table">
            <a:tbl>
              <a:tblPr rtl="1"/>
              <a:tblGrid>
                <a:gridCol w="545940"/>
                <a:gridCol w="343382"/>
                <a:gridCol w="475526"/>
                <a:gridCol w="6712352"/>
              </a:tblGrid>
              <a:tr h="158966"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  <a:tabLst>
                          <a:tab pos="-8255" algn="r"/>
                          <a:tab pos="539750" algn="r"/>
                        </a:tabLst>
                      </a:pPr>
                      <a:r>
                        <a:rPr lang="ar-SA" sz="2400" b="1">
                          <a:solidFill>
                            <a:srgbClr val="FFFFFF"/>
                          </a:solidFill>
                          <a:latin typeface="Arial"/>
                          <a:ea typeface="Times New Roman"/>
                          <a:cs typeface="B Nazanin"/>
                        </a:rPr>
                        <a:t>الف </a:t>
                      </a:r>
                      <a:endParaRPr lang="en-US" sz="32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2204" marR="62204" marT="0" marB="0">
                    <a:lnL w="28575" cap="flat" cmpd="sng" algn="ctr">
                      <a:solidFill>
                        <a:srgbClr val="0065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5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F8A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  <a:tabLst>
                          <a:tab pos="-8255" algn="r"/>
                          <a:tab pos="539750" algn="r"/>
                        </a:tabLst>
                      </a:pPr>
                      <a:r>
                        <a:rPr lang="ar-SA" sz="2400" b="1">
                          <a:solidFill>
                            <a:srgbClr val="FFFFFF"/>
                          </a:solidFill>
                          <a:latin typeface="Arial"/>
                          <a:ea typeface="Times New Roman"/>
                          <a:cs typeface="B Nazanin"/>
                        </a:rPr>
                        <a:t>3</a:t>
                      </a:r>
                      <a:endParaRPr lang="en-US" sz="32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5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F8A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  <a:tabLst>
                          <a:tab pos="-8255" algn="r"/>
                          <a:tab pos="539750" algn="r"/>
                        </a:tabLst>
                      </a:pPr>
                      <a:r>
                        <a:rPr lang="ar-SA" sz="2400" b="1">
                          <a:solidFill>
                            <a:srgbClr val="FFFFFF"/>
                          </a:solidFill>
                          <a:latin typeface="Arial"/>
                          <a:ea typeface="Times New Roman"/>
                          <a:cs typeface="B Nazanin"/>
                        </a:rPr>
                        <a:t>5</a:t>
                      </a:r>
                      <a:endParaRPr lang="en-US" sz="32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5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F8A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  <a:tabLst>
                          <a:tab pos="344805" algn="r"/>
                          <a:tab pos="539750" algn="r"/>
                        </a:tabLst>
                      </a:pPr>
                      <a:r>
                        <a:rPr lang="ar-SA" sz="2400" b="1" dirty="0">
                          <a:solidFill>
                            <a:srgbClr val="FFFFFF"/>
                          </a:solidFill>
                          <a:latin typeface="Arial"/>
                          <a:ea typeface="Times New Roman"/>
                          <a:cs typeface="B Nazanin"/>
                        </a:rPr>
                        <a:t>مستندات مربوط به استانداردهای اعتباربخشی ملی مدیریت می‏شود.</a:t>
                      </a:r>
                      <a:endParaRPr lang="en-US" sz="3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5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5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F8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"/>
            <a:ext cx="7772400" cy="460375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fa-IR" sz="2000" b="1" dirty="0" smtClean="0">
                <a:cs typeface="+mn-cs"/>
              </a:rPr>
              <a:t>بهبود کيفيت</a:t>
            </a:r>
            <a:endParaRPr lang="fa-IR" sz="2000" b="1" dirty="0">
              <a:cs typeface="+mn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762000"/>
            <a:ext cx="8610600" cy="5791200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 rtl="1"/>
            <a:r>
              <a:rPr lang="ar-SA" sz="2000" b="1" dirty="0" smtClean="0">
                <a:solidFill>
                  <a:schemeClr val="tx2"/>
                </a:solidFill>
              </a:rPr>
              <a:t>سنجه. دفتر بهبود کیفیت مستنداتی را که برای اجرای الزامات اعتباربخشی ملی تهیه شده‏اند، به صورت فایل الکترونیک در فرمت یکسان با ذکر نام تهیه کننده، تایید کننده و تصویب کننده و شماره ویرایش و بازنگری </a:t>
            </a:r>
            <a:r>
              <a:rPr lang="ar-SA" sz="2000" b="1" dirty="0" smtClean="0">
                <a:solidFill>
                  <a:schemeClr val="tx2"/>
                </a:solidFill>
              </a:rPr>
              <a:t>کدگذاری </a:t>
            </a:r>
            <a:r>
              <a:rPr lang="ar-SA" sz="2000" b="1" dirty="0" smtClean="0">
                <a:solidFill>
                  <a:schemeClr val="tx2"/>
                </a:solidFill>
              </a:rPr>
              <a:t>نموده و در دسترس الکترونیکی کارکنان قرار ‏می‏دهد</a:t>
            </a:r>
            <a:r>
              <a:rPr lang="ar-SA" sz="2000" b="1" dirty="0" smtClean="0">
                <a:solidFill>
                  <a:schemeClr val="tx2"/>
                </a:solidFill>
              </a:rPr>
              <a:t>.</a:t>
            </a:r>
            <a:endParaRPr lang="fa-IR" sz="2000" b="1" dirty="0" smtClean="0">
              <a:solidFill>
                <a:schemeClr val="tx2"/>
              </a:solidFill>
            </a:endParaRPr>
          </a:p>
          <a:p>
            <a:pPr algn="r" rtl="1"/>
            <a:endParaRPr lang="fa-IR" sz="2000" b="1" dirty="0" smtClean="0">
              <a:solidFill>
                <a:schemeClr val="tx2"/>
              </a:solidFill>
            </a:endParaRPr>
          </a:p>
          <a:p>
            <a:pPr algn="r" rtl="1"/>
            <a:r>
              <a:rPr lang="fa-IR" sz="2000" b="1" dirty="0" smtClean="0">
                <a:solidFill>
                  <a:schemeClr val="tx2"/>
                </a:solidFill>
              </a:rPr>
              <a:t>مستندات شامل:</a:t>
            </a:r>
            <a:r>
              <a:rPr lang="fa-IR" sz="2000" dirty="0" smtClean="0"/>
              <a:t> </a:t>
            </a:r>
            <a:r>
              <a:rPr lang="fa-IR" sz="2000" b="1" dirty="0" smtClean="0">
                <a:solidFill>
                  <a:srgbClr val="00B050"/>
                </a:solidFill>
              </a:rPr>
              <a:t>خط </a:t>
            </a:r>
            <a:r>
              <a:rPr lang="fa-IR" sz="2000" b="1" dirty="0" smtClean="0">
                <a:solidFill>
                  <a:srgbClr val="00B050"/>
                </a:solidFill>
              </a:rPr>
              <a:t>مشی‏ها و روشها، روشهای اجرایی، دستورالعمل‏های </a:t>
            </a:r>
            <a:r>
              <a:rPr lang="fa-IR" sz="2000" b="1" dirty="0" smtClean="0">
                <a:solidFill>
                  <a:srgbClr val="00B050"/>
                </a:solidFill>
              </a:rPr>
              <a:t>بیمارستان</a:t>
            </a:r>
          </a:p>
          <a:p>
            <a:pPr algn="r" rtl="1">
              <a:buFont typeface="Arial" pitchFamily="34" charset="0"/>
              <a:buChar char="•"/>
            </a:pPr>
            <a:r>
              <a:rPr lang="ar-SA" sz="2000" b="1" dirty="0" smtClean="0">
                <a:solidFill>
                  <a:srgbClr val="FF0000"/>
                </a:solidFill>
              </a:rPr>
              <a:t>برای تهیه فرمت مستندات اعتباربخشی هیچ قالب الزامی وجود ندارد اما در خصوص محتوای آن بایستیحداقل الزامات عمومی شامل نام تهیه کننده، تایید کننده و تصویب کننده و شماره ویرایش و بازنگری کدگذاریشوند.</a:t>
            </a:r>
            <a:endParaRPr lang="en-US" sz="2000" b="1" dirty="0" smtClean="0">
              <a:solidFill>
                <a:srgbClr val="FF0000"/>
              </a:solidFill>
            </a:endParaRPr>
          </a:p>
          <a:p>
            <a:pPr algn="r" rtl="1">
              <a:buFont typeface="Arial" pitchFamily="34" charset="0"/>
              <a:buChar char="•"/>
            </a:pPr>
            <a:r>
              <a:rPr lang="ar-SA" sz="2000" b="1" dirty="0" smtClean="0">
                <a:solidFill>
                  <a:srgbClr val="FF0000"/>
                </a:solidFill>
              </a:rPr>
              <a:t>تمامی </a:t>
            </a:r>
            <a:r>
              <a:rPr lang="ar-SA" sz="2000" b="1" dirty="0" smtClean="0">
                <a:solidFill>
                  <a:srgbClr val="FF0000"/>
                </a:solidFill>
              </a:rPr>
              <a:t>خط مشی و روش، روشهای اجرایی و دستورالعمل‏ها بایستی در قابل فایل الکترونیک باشند و نیازی به امضا ندارند اما بایستی با نامه رسمیوامضای تصویب کننده از طریق اتوماسیون ابلاغ شود</a:t>
            </a:r>
            <a:r>
              <a:rPr lang="ar-SA" sz="2000" dirty="0" smtClean="0"/>
              <a:t>.</a:t>
            </a:r>
            <a:endParaRPr lang="en-US" sz="2000" b="1" dirty="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"/>
            <a:ext cx="7772400" cy="460375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fa-IR" sz="2000" b="1" dirty="0" smtClean="0">
                <a:cs typeface="+mn-cs"/>
              </a:rPr>
              <a:t>بهبود کيفيت</a:t>
            </a:r>
            <a:endParaRPr lang="fa-IR" sz="2000" b="1" dirty="0">
              <a:cs typeface="+mn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762000"/>
            <a:ext cx="8610600" cy="5791200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 rtl="1">
              <a:buFont typeface="Arial" pitchFamily="34" charset="0"/>
              <a:buChar char="•"/>
            </a:pPr>
            <a:endParaRPr lang="fa-IR" sz="2000" b="1" dirty="0" smtClean="0">
              <a:solidFill>
                <a:schemeClr val="tx2"/>
              </a:solidFill>
            </a:endParaRPr>
          </a:p>
          <a:p>
            <a:pPr algn="r" rtl="1">
              <a:buFont typeface="Arial" pitchFamily="34" charset="0"/>
              <a:buChar char="•"/>
            </a:pPr>
            <a:endParaRPr lang="fa-IR" sz="2000" b="1" dirty="0" smtClean="0">
              <a:solidFill>
                <a:schemeClr val="tx2"/>
              </a:solidFill>
            </a:endParaRPr>
          </a:p>
          <a:p>
            <a:pPr algn="r" rtl="1"/>
            <a:endParaRPr lang="en-US" sz="2000" b="1" dirty="0" smtClean="0">
              <a:solidFill>
                <a:schemeClr val="tx2"/>
              </a:solidFill>
              <a:cs typeface="B Nazanin" pitchFamily="2" charset="-78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380999" y="2971800"/>
          <a:ext cx="8229601" cy="536683"/>
        </p:xfrm>
        <a:graphic>
          <a:graphicData uri="http://schemas.openxmlformats.org/drawingml/2006/table">
            <a:tbl>
              <a:tblPr rtl="1"/>
              <a:tblGrid>
                <a:gridCol w="372448"/>
                <a:gridCol w="251926"/>
                <a:gridCol w="230155"/>
                <a:gridCol w="7375072"/>
              </a:tblGrid>
              <a:tr h="536683"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  <a:tabLst>
                          <a:tab pos="-8255" algn="r"/>
                          <a:tab pos="539750" algn="r"/>
                        </a:tabLst>
                      </a:pPr>
                      <a:r>
                        <a:rPr lang="ar-SA" sz="2000" b="1">
                          <a:solidFill>
                            <a:srgbClr val="FFFFFF"/>
                          </a:solidFill>
                          <a:latin typeface="Arial"/>
                          <a:ea typeface="Times New Roman"/>
                          <a:cs typeface="B Nazanin"/>
                        </a:rPr>
                        <a:t>الف </a:t>
                      </a:r>
                      <a:endParaRPr lang="en-US" sz="28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2204" marR="62204" marT="0" marB="0">
                    <a:lnL w="28575" cap="flat" cmpd="sng" algn="ctr">
                      <a:solidFill>
                        <a:srgbClr val="0065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5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F8A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  <a:tabLst>
                          <a:tab pos="-8255" algn="r"/>
                          <a:tab pos="539750" algn="r"/>
                        </a:tabLst>
                      </a:pPr>
                      <a:r>
                        <a:rPr lang="ar-SA" sz="2000" b="1">
                          <a:solidFill>
                            <a:srgbClr val="FFFFFF"/>
                          </a:solidFill>
                          <a:latin typeface="Arial"/>
                          <a:ea typeface="Times New Roman"/>
                          <a:cs typeface="B Nazanin"/>
                        </a:rPr>
                        <a:t>3</a:t>
                      </a:r>
                      <a:endParaRPr lang="en-US" sz="28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5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F8A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  <a:tabLst>
                          <a:tab pos="-8255" algn="r"/>
                          <a:tab pos="539750" algn="r"/>
                        </a:tabLst>
                      </a:pPr>
                      <a:r>
                        <a:rPr lang="ar-SA" sz="2000" b="1">
                          <a:solidFill>
                            <a:srgbClr val="FFFFFF"/>
                          </a:solidFill>
                          <a:latin typeface="Arial"/>
                          <a:ea typeface="Times New Roman"/>
                          <a:cs typeface="B Nazanin"/>
                        </a:rPr>
                        <a:t>6</a:t>
                      </a:r>
                      <a:endParaRPr lang="en-US" sz="28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5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F8A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  <a:tabLst>
                          <a:tab pos="-8255" algn="r"/>
                          <a:tab pos="539750" algn="r"/>
                        </a:tabLst>
                      </a:pPr>
                      <a:r>
                        <a:rPr lang="ar-SA" sz="2000" b="1" dirty="0">
                          <a:solidFill>
                            <a:srgbClr val="FFFFFF"/>
                          </a:solidFill>
                          <a:latin typeface="Arial"/>
                          <a:ea typeface="Times New Roman"/>
                          <a:cs typeface="B Nazanin"/>
                        </a:rPr>
                        <a:t>ارزیابی عملکرد بیمارستان در پیاده سازی اعتباربخشی ملی با رویکرد بهبود مستمر توسط تیم‏های داخلی انجام مي‏شود.</a:t>
                      </a:r>
                      <a:endParaRPr lang="en-US" sz="28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5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5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F8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"/>
            <a:ext cx="7772400" cy="460375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fa-IR" sz="2000" b="1" dirty="0" smtClean="0">
                <a:cs typeface="+mn-cs"/>
              </a:rPr>
              <a:t>بهبود کيفيت</a:t>
            </a:r>
            <a:endParaRPr lang="fa-IR" sz="2000" b="1" dirty="0">
              <a:cs typeface="+mn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762000"/>
            <a:ext cx="8610600" cy="5791200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 rtl="1"/>
            <a:r>
              <a:rPr lang="ar-SA" sz="2000" b="1" dirty="0" smtClean="0">
                <a:solidFill>
                  <a:schemeClr val="tx2"/>
                </a:solidFill>
              </a:rPr>
              <a:t>سنجه1. بخش‏ها/واحد‏ها در زمان تعیین شده، با رویکرد بهبود مستمر کیفیت،خود‏ارزیابی استانداردهای اعتباربخشی ملی ایران را انجام داده و پس از انجام اقدامات اصلاحی در راستای استقرار استانداردها گزارش نهایی آن را به تیم مدیریت اجرایی ارائه می‏نماید</a:t>
            </a:r>
            <a:r>
              <a:rPr lang="ar-SA" sz="2000" b="1" dirty="0" smtClean="0">
                <a:solidFill>
                  <a:schemeClr val="tx2"/>
                </a:solidFill>
              </a:rPr>
              <a:t>.</a:t>
            </a:r>
            <a:endParaRPr lang="fa-IR" sz="2000" b="1" dirty="0" smtClean="0">
              <a:solidFill>
                <a:schemeClr val="tx2"/>
              </a:solidFill>
            </a:endParaRPr>
          </a:p>
          <a:p>
            <a:pPr algn="r" rtl="1"/>
            <a:r>
              <a:rPr lang="ar-SA" sz="2000" b="1" dirty="0" smtClean="0">
                <a:solidFill>
                  <a:schemeClr val="tx2"/>
                </a:solidFill>
              </a:rPr>
              <a:t>سنجه2. بیمارستان گروه ارزیابی داخلی تشکیل داده و طبق دستورالعمل ابلاغی وزارت بهداشت، ارزیابی داخلی را با رویکرد بهبود مستمر کیفیت انجام داده و پس از انجام اقدامات اصلاحی نتایج نهایی را در سامانه اعتباربخشی بارگذاریمی‏نماید</a:t>
            </a:r>
            <a:r>
              <a:rPr lang="ar-SA" sz="2000" b="1" dirty="0" smtClean="0">
                <a:solidFill>
                  <a:schemeClr val="tx2"/>
                </a:solidFill>
              </a:rPr>
              <a:t>.</a:t>
            </a:r>
            <a:endParaRPr lang="fa-IR" sz="2000" b="1" dirty="0" smtClean="0">
              <a:solidFill>
                <a:schemeClr val="tx2"/>
              </a:solidFill>
            </a:endParaRPr>
          </a:p>
          <a:p>
            <a:pPr algn="r" rtl="1">
              <a:buFont typeface="Arial" pitchFamily="34" charset="0"/>
              <a:buChar char="•"/>
            </a:pPr>
            <a:r>
              <a:rPr lang="ar-SA" sz="2000" b="1" dirty="0" smtClean="0">
                <a:solidFill>
                  <a:srgbClr val="FF0000"/>
                </a:solidFill>
              </a:rPr>
              <a:t>انتخاب اعضای گروه داخلی ارزیابی با تشخیص رئیس/ مدیرعامل است.</a:t>
            </a:r>
            <a:endParaRPr lang="en-US" sz="2000" b="1" dirty="0" smtClean="0">
              <a:solidFill>
                <a:srgbClr val="FF0000"/>
              </a:solidFill>
            </a:endParaRPr>
          </a:p>
          <a:p>
            <a:pPr algn="r" rtl="1">
              <a:buFont typeface="Arial" pitchFamily="34" charset="0"/>
              <a:buChar char="•"/>
            </a:pPr>
            <a:r>
              <a:rPr lang="ar-SA" sz="2000" b="1" dirty="0" smtClean="0">
                <a:solidFill>
                  <a:srgbClr val="FF0000"/>
                </a:solidFill>
              </a:rPr>
              <a:t>تمامی </a:t>
            </a:r>
            <a:r>
              <a:rPr lang="ar-SA" sz="2000" b="1" dirty="0" smtClean="0">
                <a:solidFill>
                  <a:srgbClr val="FF0000"/>
                </a:solidFill>
              </a:rPr>
              <a:t>سنجه‏های اعتباربخشی در سطح بیمارستان بایستی خود‏ارزیابی و با استفاده از نام کاربری و کلمه عبور رئیس بیمارستان در سامانه الکترونیکی وزارت بهداشت نمره دهی شود.</a:t>
            </a:r>
            <a:endParaRPr lang="en-US" sz="2000" b="1" dirty="0" smtClean="0">
              <a:solidFill>
                <a:srgbClr val="FF0000"/>
              </a:solidFill>
            </a:endParaRPr>
          </a:p>
          <a:p>
            <a:pPr algn="r" rtl="1">
              <a:buFont typeface="Arial" pitchFamily="34" charset="0"/>
              <a:buChar char="•"/>
            </a:pPr>
            <a:r>
              <a:rPr lang="ar-SA" sz="2000" b="1" dirty="0" smtClean="0">
                <a:solidFill>
                  <a:srgbClr val="FF0000"/>
                </a:solidFill>
              </a:rPr>
              <a:t>رئیس </a:t>
            </a:r>
            <a:r>
              <a:rPr lang="ar-SA" sz="2000" b="1" dirty="0" smtClean="0">
                <a:solidFill>
                  <a:srgbClr val="FF0000"/>
                </a:solidFill>
              </a:rPr>
              <a:t>/مدیرعامل می‏تواند این مسئولیت را تفویض نماید اما با توجه به اهمیت نتایجخود‏ارزیابی توصیه نمی‏شود.</a:t>
            </a:r>
            <a:endParaRPr lang="en-US" sz="2000" b="1" dirty="0" smtClean="0">
              <a:solidFill>
                <a:srgbClr val="FF0000"/>
              </a:solidFill>
            </a:endParaRPr>
          </a:p>
          <a:p>
            <a:pPr algn="r" rtl="1"/>
            <a:endParaRPr lang="en-US" sz="2000" b="1" dirty="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"/>
            <a:ext cx="7772400" cy="460375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fa-IR" sz="2000" b="1" dirty="0" smtClean="0">
                <a:cs typeface="+mn-cs"/>
              </a:rPr>
              <a:t>بهبود کيفيت</a:t>
            </a:r>
            <a:endParaRPr lang="fa-IR" sz="2000" b="1" dirty="0">
              <a:cs typeface="+mn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762000"/>
            <a:ext cx="8610600" cy="5791200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rtl="1"/>
            <a:endParaRPr lang="en-US" sz="2800" dirty="0" smtClean="0">
              <a:solidFill>
                <a:schemeClr val="tx1"/>
              </a:solidFill>
              <a:cs typeface="B Nazanin" pitchFamily="2" charset="-78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371601" y="2971800"/>
          <a:ext cx="6248399" cy="536683"/>
        </p:xfrm>
        <a:graphic>
          <a:graphicData uri="http://schemas.openxmlformats.org/drawingml/2006/table">
            <a:tbl>
              <a:tblPr rtl="1"/>
              <a:tblGrid>
                <a:gridCol w="561070"/>
                <a:gridCol w="407346"/>
                <a:gridCol w="297082"/>
                <a:gridCol w="4982901"/>
              </a:tblGrid>
              <a:tr h="536683"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  <a:tabLst>
                          <a:tab pos="-8255" algn="r"/>
                          <a:tab pos="539750" algn="r"/>
                        </a:tabLst>
                      </a:pPr>
                      <a:r>
                        <a:rPr lang="ar-SA" sz="2400" b="1">
                          <a:solidFill>
                            <a:srgbClr val="FFFFFF"/>
                          </a:solidFill>
                          <a:latin typeface="Arial"/>
                          <a:ea typeface="Times New Roman"/>
                          <a:cs typeface="B Nazanin"/>
                        </a:rPr>
                        <a:t>الف </a:t>
                      </a:r>
                      <a:endParaRPr lang="en-US" sz="32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2204" marR="62204" marT="0" marB="0">
                    <a:lnL w="28575" cap="flat" cmpd="sng" algn="ctr">
                      <a:solidFill>
                        <a:srgbClr val="0065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5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F8A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  <a:tabLst>
                          <a:tab pos="-8255" algn="r"/>
                          <a:tab pos="539750" algn="r"/>
                        </a:tabLst>
                      </a:pPr>
                      <a:r>
                        <a:rPr lang="ar-SA" sz="2400" b="1">
                          <a:solidFill>
                            <a:srgbClr val="FFFFFF"/>
                          </a:solidFill>
                          <a:latin typeface="Arial"/>
                          <a:ea typeface="Times New Roman"/>
                          <a:cs typeface="B Nazanin"/>
                        </a:rPr>
                        <a:t>3</a:t>
                      </a:r>
                      <a:endParaRPr lang="en-US" sz="32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5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F8A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  <a:tabLst>
                          <a:tab pos="-8255" algn="r"/>
                          <a:tab pos="539750" algn="r"/>
                        </a:tabLst>
                      </a:pPr>
                      <a:r>
                        <a:rPr lang="ar-SA" sz="2400" b="1">
                          <a:solidFill>
                            <a:srgbClr val="FFFFFF"/>
                          </a:solidFill>
                          <a:latin typeface="Arial"/>
                          <a:ea typeface="Times New Roman"/>
                          <a:cs typeface="B Nazanin"/>
                        </a:rPr>
                        <a:t>1</a:t>
                      </a:r>
                      <a:endParaRPr lang="en-US" sz="32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5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F8A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  <a:tabLst>
                          <a:tab pos="-8255" algn="r"/>
                          <a:tab pos="539750" algn="r"/>
                        </a:tabLst>
                      </a:pPr>
                      <a:r>
                        <a:rPr lang="ar-SA" sz="2400" b="1" dirty="0">
                          <a:solidFill>
                            <a:srgbClr val="FFFFFF"/>
                          </a:solidFill>
                          <a:latin typeface="Arial"/>
                          <a:ea typeface="Times New Roman"/>
                          <a:cs typeface="B Nazanin"/>
                        </a:rPr>
                        <a:t>فرآیندهای اصلی بیمارستان، به</a:t>
                      </a:r>
                      <a:r>
                        <a:rPr lang="fa-IR" sz="2400" b="1" dirty="0">
                          <a:solidFill>
                            <a:srgbClr val="FFFFFF"/>
                          </a:solidFill>
                          <a:latin typeface="Arial"/>
                          <a:ea typeface="Times New Roman"/>
                          <a:cs typeface="B Nazanin"/>
                        </a:rPr>
                        <a:t>‏</a:t>
                      </a:r>
                      <a:r>
                        <a:rPr lang="ar-SA" sz="2400" b="1" dirty="0">
                          <a:solidFill>
                            <a:srgbClr val="FFFFFF"/>
                          </a:solidFill>
                          <a:latin typeface="Arial"/>
                          <a:ea typeface="Times New Roman"/>
                          <a:cs typeface="B Nazanin"/>
                        </a:rPr>
                        <a:t>صورت مستمر مدیریت می‏شود.</a:t>
                      </a:r>
                      <a:endParaRPr lang="en-US" sz="3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5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5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F8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"/>
            <a:ext cx="7772400" cy="460375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fa-IR" sz="2000" b="1" dirty="0" smtClean="0">
                <a:cs typeface="+mn-cs"/>
              </a:rPr>
              <a:t>بهبود کيفيت</a:t>
            </a:r>
            <a:endParaRPr lang="fa-IR" sz="2000" b="1" dirty="0">
              <a:cs typeface="+mn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762000"/>
            <a:ext cx="8610600" cy="5791200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 rtl="1"/>
            <a:r>
              <a:rPr lang="ar-SA" sz="2000" b="1" dirty="0" smtClean="0">
                <a:solidFill>
                  <a:schemeClr val="tx2"/>
                </a:solidFill>
              </a:rPr>
              <a:t>سنجه</a:t>
            </a:r>
            <a:r>
              <a:rPr lang="fa-IR" sz="2000" b="1" dirty="0" smtClean="0">
                <a:solidFill>
                  <a:schemeClr val="tx2"/>
                </a:solidFill>
              </a:rPr>
              <a:t>1</a:t>
            </a:r>
            <a:r>
              <a:rPr lang="ar-SA" sz="2000" b="1" dirty="0" smtClean="0">
                <a:solidFill>
                  <a:schemeClr val="tx2"/>
                </a:solidFill>
              </a:rPr>
              <a:t>.تیم مدیریت اجرایی، فرآيندهاي اصلی بیمارستان را شناسایی، تصویب، بازنگری و ابلاغ می‏نماید و در بخش‏ها/واحدهای مرتبط، کارکنان از آن‏ها آگاهی </a:t>
            </a:r>
            <a:r>
              <a:rPr lang="ar-SA" sz="2000" b="1" dirty="0" smtClean="0">
                <a:solidFill>
                  <a:schemeClr val="tx2"/>
                </a:solidFill>
              </a:rPr>
              <a:t>دارند </a:t>
            </a:r>
            <a:r>
              <a:rPr lang="ar-SA" sz="2000" b="1" dirty="0" smtClean="0">
                <a:solidFill>
                  <a:schemeClr val="tx2"/>
                </a:solidFill>
              </a:rPr>
              <a:t>و براساس آن عمل می‏نمایند</a:t>
            </a:r>
            <a:r>
              <a:rPr lang="ar-SA" sz="2000" b="1" dirty="0" smtClean="0">
                <a:solidFill>
                  <a:schemeClr val="tx2"/>
                </a:solidFill>
              </a:rPr>
              <a:t>.</a:t>
            </a:r>
            <a:endParaRPr lang="fa-IR" sz="2000" b="1" dirty="0" smtClean="0">
              <a:solidFill>
                <a:schemeClr val="tx2"/>
              </a:solidFill>
            </a:endParaRPr>
          </a:p>
          <a:p>
            <a:pPr algn="r" rtl="1">
              <a:buFont typeface="Arial" pitchFamily="34" charset="0"/>
              <a:buChar char="•"/>
            </a:pPr>
            <a:r>
              <a:rPr lang="fa-IR" b="1" dirty="0" smtClean="0">
                <a:solidFill>
                  <a:schemeClr val="tx2"/>
                </a:solidFill>
                <a:cs typeface="B Nazanin" pitchFamily="2" charset="-78"/>
              </a:rPr>
              <a:t>مسئول بهبود کیفیت به عنوان نماینده تیم مدیریت </a:t>
            </a:r>
            <a:r>
              <a:rPr lang="fa-IR" b="1" dirty="0" smtClean="0">
                <a:solidFill>
                  <a:schemeClr val="tx2"/>
                </a:solidFill>
                <a:cs typeface="B Nazanin" pitchFamily="2" charset="-78"/>
              </a:rPr>
              <a:t>اجرایی با </a:t>
            </a:r>
            <a:r>
              <a:rPr lang="fa-IR" b="1" dirty="0" smtClean="0">
                <a:solidFill>
                  <a:schemeClr val="tx2"/>
                </a:solidFill>
                <a:cs typeface="B Nazanin" pitchFamily="2" charset="-78"/>
              </a:rPr>
              <a:t>مشارکت سایراعضاءو مسئولان واحدها/ بخش‏های پاراکلینیک،فرآیندهای اصلی بیمارستان را </a:t>
            </a:r>
            <a:r>
              <a:rPr lang="fa-IR" b="1" dirty="0" smtClean="0">
                <a:solidFill>
                  <a:schemeClr val="tx2"/>
                </a:solidFill>
                <a:cs typeface="B Nazanin" pitchFamily="2" charset="-78"/>
              </a:rPr>
              <a:t>شناسایی می</a:t>
            </a:r>
            <a:r>
              <a:rPr lang="fa-IR" b="1" dirty="0" smtClean="0">
                <a:solidFill>
                  <a:schemeClr val="tx2"/>
                </a:solidFill>
                <a:cs typeface="B Nazanin" pitchFamily="2" charset="-78"/>
              </a:rPr>
              <a:t>‏نماید</a:t>
            </a:r>
          </a:p>
          <a:p>
            <a:pPr algn="r" rtl="1">
              <a:buFont typeface="Arial" pitchFamily="34" charset="0"/>
              <a:buChar char="•"/>
            </a:pPr>
            <a:r>
              <a:rPr lang="fa-IR" b="1" dirty="0" smtClean="0">
                <a:solidFill>
                  <a:schemeClr val="tx2"/>
                </a:solidFill>
                <a:cs typeface="B Nazanin" pitchFamily="2" charset="-78"/>
              </a:rPr>
              <a:t>تعداد فرايندهاي اصلي مهم نيست</a:t>
            </a:r>
          </a:p>
          <a:p>
            <a:pPr algn="r" rtl="1">
              <a:buFont typeface="Arial" pitchFamily="34" charset="0"/>
              <a:buChar char="•"/>
            </a:pPr>
            <a:r>
              <a:rPr lang="fa-IR" b="1" dirty="0" smtClean="0">
                <a:solidFill>
                  <a:schemeClr val="tx2"/>
                </a:solidFill>
                <a:cs typeface="B Nazanin" pitchFamily="2" charset="-78"/>
              </a:rPr>
              <a:t>تصويب فرايندهاي اصلي در تيم مديريت اجرايي</a:t>
            </a:r>
          </a:p>
          <a:p>
            <a:pPr algn="r" rtl="1">
              <a:buFont typeface="Arial" pitchFamily="34" charset="0"/>
              <a:buChar char="•"/>
            </a:pPr>
            <a:r>
              <a:rPr lang="fa-IR" b="1" dirty="0" smtClean="0">
                <a:solidFill>
                  <a:schemeClr val="tx2"/>
                </a:solidFill>
                <a:cs typeface="B Nazanin" pitchFamily="2" charset="-78"/>
              </a:rPr>
              <a:t>دسترسي و آگاهي کارکنان از فرايندهاي اصلي ابلاغي توسط رئيس بيمارستان</a:t>
            </a:r>
          </a:p>
          <a:p>
            <a:pPr algn="r" rtl="1">
              <a:buFont typeface="Arial" pitchFamily="34" charset="0"/>
              <a:buChar char="•"/>
            </a:pPr>
            <a:r>
              <a:rPr lang="fa-IR" b="1" dirty="0" smtClean="0">
                <a:solidFill>
                  <a:srgbClr val="FF0000"/>
                </a:solidFill>
                <a:cs typeface="B Nazanin" pitchFamily="2" charset="-78"/>
              </a:rPr>
              <a:t>شناسائي اشتباه فرايندهاي اصلي در بيمارستان؟</a:t>
            </a:r>
          </a:p>
          <a:p>
            <a:pPr algn="r" rtl="1"/>
            <a:endParaRPr lang="fa-IR" b="1" dirty="0" smtClean="0">
              <a:solidFill>
                <a:schemeClr val="tx2"/>
              </a:solidFill>
              <a:cs typeface="B Nazanin" pitchFamily="2" charset="-78"/>
            </a:endParaRPr>
          </a:p>
          <a:p>
            <a:pPr algn="r" rtl="1">
              <a:buFont typeface="Arial" pitchFamily="34" charset="0"/>
              <a:buChar char="•"/>
            </a:pPr>
            <a:endParaRPr lang="fa-IR" b="1" dirty="0" smtClean="0">
              <a:solidFill>
                <a:schemeClr val="tx2"/>
              </a:solidFill>
              <a:cs typeface="B Nazanin" pitchFamily="2" charset="-78"/>
            </a:endParaRPr>
          </a:p>
          <a:p>
            <a:pPr algn="r" rtl="1">
              <a:buFont typeface="Arial" pitchFamily="34" charset="0"/>
              <a:buChar char="•"/>
            </a:pPr>
            <a:endParaRPr lang="en-US" b="1" dirty="0" smtClean="0">
              <a:solidFill>
                <a:schemeClr val="tx2"/>
              </a:solidFill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"/>
            <a:ext cx="7772400" cy="460375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fa-IR" sz="2000" b="1" dirty="0" smtClean="0">
                <a:cs typeface="+mn-cs"/>
              </a:rPr>
              <a:t>بهبود کيفيت</a:t>
            </a:r>
            <a:endParaRPr lang="fa-IR" sz="2000" b="1" dirty="0">
              <a:cs typeface="+mn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762000"/>
            <a:ext cx="8610600" cy="5791200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 rtl="1"/>
            <a:r>
              <a:rPr lang="ar-SA" sz="2000" b="1" dirty="0" smtClean="0">
                <a:solidFill>
                  <a:schemeClr val="tx2"/>
                </a:solidFill>
              </a:rPr>
              <a:t>سنجه</a:t>
            </a:r>
            <a:r>
              <a:rPr lang="fa-IR" sz="2000" b="1" dirty="0" smtClean="0">
                <a:solidFill>
                  <a:schemeClr val="tx2"/>
                </a:solidFill>
              </a:rPr>
              <a:t>2</a:t>
            </a:r>
            <a:r>
              <a:rPr lang="ar-SA" sz="2000" b="1" dirty="0" smtClean="0">
                <a:solidFill>
                  <a:schemeClr val="tx2"/>
                </a:solidFill>
              </a:rPr>
              <a:t>.دفتر بهبود کیفیت با مشارکت مسئولان بخش‏ها/واحدها، شاخص‏های سنجش فرآیندهای اصلی بیمارستان را تعیین و نسبت به پایش و اندازه‏گیریآن‏ها در بازه زمانی معین اقدام و تحلیل نتایج ارزیابی را به تیم مدیریت اجرایی ارائه می‏نماید</a:t>
            </a:r>
            <a:r>
              <a:rPr lang="ar-SA" sz="2000" b="1" dirty="0" smtClean="0">
                <a:solidFill>
                  <a:schemeClr val="tx2"/>
                </a:solidFill>
              </a:rPr>
              <a:t>.</a:t>
            </a:r>
            <a:endParaRPr lang="fa-IR" sz="2000" b="1" dirty="0" smtClean="0">
              <a:solidFill>
                <a:schemeClr val="tx2"/>
              </a:solidFill>
            </a:endParaRPr>
          </a:p>
          <a:p>
            <a:pPr algn="r" rtl="1">
              <a:buFont typeface="Arial" pitchFamily="34" charset="0"/>
              <a:buChar char="•"/>
            </a:pPr>
            <a:r>
              <a:rPr lang="fa-IR" b="1" dirty="0" smtClean="0">
                <a:solidFill>
                  <a:schemeClr val="tx2"/>
                </a:solidFill>
                <a:cs typeface="B Nazanin" pitchFamily="2" charset="-78"/>
              </a:rPr>
              <a:t>بازده زماني پايش و اندازه گيري بر اساس شاخص تعيين مي شود ولي براي </a:t>
            </a:r>
            <a:r>
              <a:rPr lang="fa-IR" b="1" dirty="0" smtClean="0">
                <a:solidFill>
                  <a:srgbClr val="FF0000"/>
                </a:solidFill>
                <a:cs typeface="B Nazanin" pitchFamily="2" charset="-78"/>
              </a:rPr>
              <a:t>فرايندهاي اصلي يک ماهه </a:t>
            </a:r>
            <a:r>
              <a:rPr lang="fa-IR" b="1" dirty="0" smtClean="0">
                <a:solidFill>
                  <a:schemeClr val="tx2"/>
                </a:solidFill>
                <a:cs typeface="B Nazanin" pitchFamily="2" charset="-78"/>
              </a:rPr>
              <a:t>توصيه شده است</a:t>
            </a:r>
          </a:p>
          <a:p>
            <a:pPr algn="r" rtl="1">
              <a:buFont typeface="Arial" pitchFamily="34" charset="0"/>
              <a:buChar char="•"/>
            </a:pPr>
            <a:r>
              <a:rPr lang="fa-IR" b="1" dirty="0" smtClean="0">
                <a:solidFill>
                  <a:schemeClr val="tx2"/>
                </a:solidFill>
                <a:cs typeface="B Nazanin" pitchFamily="2" charset="-78"/>
              </a:rPr>
              <a:t>توازن شاحصهاي درونداد و پروسس و بروندادي</a:t>
            </a:r>
          </a:p>
          <a:p>
            <a:pPr algn="r" rtl="1">
              <a:buFont typeface="Arial" pitchFamily="34" charset="0"/>
              <a:buChar char="•"/>
            </a:pPr>
            <a:r>
              <a:rPr lang="ar-SA" b="1" dirty="0" smtClean="0">
                <a:solidFill>
                  <a:schemeClr val="tx2"/>
                </a:solidFill>
                <a:cs typeface="B Nazanin" pitchFamily="2" charset="-78"/>
              </a:rPr>
              <a:t>شناسنامه شاخص: </a:t>
            </a:r>
            <a:r>
              <a:rPr lang="ar-SA" b="1" dirty="0" smtClean="0">
                <a:solidFill>
                  <a:schemeClr val="tx2"/>
                </a:solidFill>
                <a:cs typeface="B Nazanin" pitchFamily="2" charset="-78"/>
              </a:rPr>
              <a:t>حداقل </a:t>
            </a:r>
            <a:r>
              <a:rPr lang="ar-SA" b="1" dirty="0" smtClean="0">
                <a:solidFill>
                  <a:schemeClr val="tx2"/>
                </a:solidFill>
                <a:cs typeface="B Nazanin" pitchFamily="2" charset="-78"/>
              </a:rPr>
              <a:t>در آن </a:t>
            </a:r>
            <a:r>
              <a:rPr lang="ar-SA" b="1" dirty="0" smtClean="0">
                <a:solidFill>
                  <a:srgbClr val="FF0000"/>
                </a:solidFill>
                <a:cs typeface="B Nazanin" pitchFamily="2" charset="-78"/>
              </a:rPr>
              <a:t>نوع شاخص، نحوه اندازه‏گیری، بازه </a:t>
            </a:r>
            <a:r>
              <a:rPr lang="ar-SA" b="1" dirty="0" smtClean="0">
                <a:solidFill>
                  <a:srgbClr val="FF0000"/>
                </a:solidFill>
                <a:cs typeface="B Nazanin" pitchFamily="2" charset="-78"/>
              </a:rPr>
              <a:t>زمانی</a:t>
            </a:r>
            <a:r>
              <a:rPr lang="fa-IR" b="1" dirty="0" smtClean="0">
                <a:solidFill>
                  <a:srgbClr val="FF0000"/>
                </a:solidFill>
                <a:cs typeface="B Nazanin" pitchFamily="2" charset="-78"/>
              </a:rPr>
              <a:t> </a:t>
            </a:r>
            <a:r>
              <a:rPr lang="ar-SA" b="1" dirty="0" smtClean="0">
                <a:solidFill>
                  <a:srgbClr val="FF0000"/>
                </a:solidFill>
                <a:cs typeface="B Nazanin" pitchFamily="2" charset="-78"/>
              </a:rPr>
              <a:t>اندازه</a:t>
            </a:r>
            <a:r>
              <a:rPr lang="ar-SA" b="1" dirty="0" smtClean="0">
                <a:solidFill>
                  <a:srgbClr val="FF0000"/>
                </a:solidFill>
                <a:cs typeface="B Nazanin" pitchFamily="2" charset="-78"/>
              </a:rPr>
              <a:t>‏گیری، فرد مسئول جمع آوری شاخص، نحوه گزارش </a:t>
            </a:r>
            <a:r>
              <a:rPr lang="ar-SA" b="1" dirty="0" smtClean="0">
                <a:solidFill>
                  <a:srgbClr val="FF0000"/>
                </a:solidFill>
                <a:cs typeface="B Nazanin" pitchFamily="2" charset="-78"/>
              </a:rPr>
              <a:t>دهی</a:t>
            </a:r>
            <a:r>
              <a:rPr lang="fa-IR" b="1" dirty="0" smtClean="0">
                <a:solidFill>
                  <a:srgbClr val="FF0000"/>
                </a:solidFill>
                <a:cs typeface="B Nazanin" pitchFamily="2" charset="-78"/>
              </a:rPr>
              <a:t> </a:t>
            </a:r>
            <a:r>
              <a:rPr lang="ar-SA" b="1" dirty="0" smtClean="0">
                <a:solidFill>
                  <a:schemeClr val="tx2"/>
                </a:solidFill>
                <a:cs typeface="B Nazanin" pitchFamily="2" charset="-78"/>
              </a:rPr>
              <a:t>بخش</a:t>
            </a:r>
            <a:r>
              <a:rPr lang="ar-SA" b="1" dirty="0" smtClean="0">
                <a:solidFill>
                  <a:schemeClr val="tx2"/>
                </a:solidFill>
                <a:cs typeface="B Nazanin" pitchFamily="2" charset="-78"/>
              </a:rPr>
              <a:t>‏ها/ واحدهای مرتبط مشخص شده باشد.</a:t>
            </a:r>
            <a:endParaRPr lang="fa-IR" b="1" dirty="0" smtClean="0">
              <a:solidFill>
                <a:schemeClr val="tx2"/>
              </a:solidFill>
              <a:cs typeface="B Nazanin" pitchFamily="2" charset="-78"/>
            </a:endParaRPr>
          </a:p>
          <a:p>
            <a:pPr algn="r" rtl="1">
              <a:buFont typeface="Arial" pitchFamily="34" charset="0"/>
              <a:buChar char="•"/>
            </a:pPr>
            <a:endParaRPr lang="en-US" b="1" dirty="0" smtClean="0">
              <a:solidFill>
                <a:schemeClr val="tx2"/>
              </a:solidFill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"/>
            <a:ext cx="7772400" cy="460375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fa-IR" sz="2000" b="1" dirty="0" smtClean="0">
                <a:cs typeface="+mn-cs"/>
              </a:rPr>
              <a:t>بهبود کيفيت</a:t>
            </a:r>
            <a:endParaRPr lang="fa-IR" sz="2000" b="1" dirty="0">
              <a:cs typeface="+mn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762000"/>
            <a:ext cx="8610600" cy="5791200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 rtl="1"/>
            <a:r>
              <a:rPr lang="ar-SA" sz="2000" b="1" dirty="0" smtClean="0">
                <a:solidFill>
                  <a:schemeClr val="tx2"/>
                </a:solidFill>
              </a:rPr>
              <a:t>سنجه3. تیم مدیریت اجرایی با مشارکت صاحبان فرآیند، نسبت به اقدام اصلاحی/تدوین و ابلاغ برنامه بهبود کیفیت و در صورت لزوم، </a:t>
            </a:r>
            <a:r>
              <a:rPr lang="ar-SA" sz="2000" b="1" dirty="0" smtClean="0">
                <a:solidFill>
                  <a:schemeClr val="tx2"/>
                </a:solidFill>
              </a:rPr>
              <a:t>بازنگری</a:t>
            </a:r>
            <a:r>
              <a:rPr lang="fa-IR" sz="2000" b="1" dirty="0" smtClean="0">
                <a:solidFill>
                  <a:schemeClr val="tx2"/>
                </a:solidFill>
              </a:rPr>
              <a:t> </a:t>
            </a:r>
            <a:r>
              <a:rPr lang="ar-SA" sz="2000" b="1" dirty="0" smtClean="0">
                <a:solidFill>
                  <a:schemeClr val="tx2"/>
                </a:solidFill>
              </a:rPr>
              <a:t>فرآیندها </a:t>
            </a:r>
            <a:r>
              <a:rPr lang="ar-SA" sz="2000" b="1" dirty="0" smtClean="0">
                <a:solidFill>
                  <a:schemeClr val="tx2"/>
                </a:solidFill>
              </a:rPr>
              <a:t>اقدام می‏نماید</a:t>
            </a:r>
            <a:r>
              <a:rPr lang="ar-SA" sz="2000" b="1" dirty="0" smtClean="0">
                <a:solidFill>
                  <a:schemeClr val="tx2"/>
                </a:solidFill>
              </a:rPr>
              <a:t>.</a:t>
            </a:r>
            <a:endParaRPr lang="fa-IR" sz="2000" b="1" dirty="0" smtClean="0">
              <a:solidFill>
                <a:schemeClr val="tx2"/>
              </a:solidFill>
            </a:endParaRPr>
          </a:p>
          <a:p>
            <a:pPr algn="r" rtl="1"/>
            <a:endParaRPr lang="fa-IR" sz="2000" b="1" dirty="0" smtClean="0">
              <a:solidFill>
                <a:schemeClr val="tx2"/>
              </a:solidFill>
            </a:endParaRPr>
          </a:p>
          <a:p>
            <a:pPr algn="r" rtl="1">
              <a:buFont typeface="Arial" pitchFamily="34" charset="0"/>
              <a:buChar char="•"/>
            </a:pPr>
            <a:r>
              <a:rPr lang="ar-SA" sz="2000" b="1" dirty="0" smtClean="0">
                <a:solidFill>
                  <a:srgbClr val="FF0000"/>
                </a:solidFill>
              </a:rPr>
              <a:t>بررسی گزارش تحلیلی مسئول بهبود کیفیت </a:t>
            </a:r>
            <a:r>
              <a:rPr lang="fa-IR" sz="2000" b="1" dirty="0" smtClean="0">
                <a:solidFill>
                  <a:schemeClr val="tx2"/>
                </a:solidFill>
              </a:rPr>
              <a:t>در خصوص ن</a:t>
            </a:r>
            <a:r>
              <a:rPr lang="ar-SA" sz="2000" b="1" dirty="0" smtClean="0">
                <a:solidFill>
                  <a:schemeClr val="tx2"/>
                </a:solidFill>
              </a:rPr>
              <a:t>تایج شاخص‏</a:t>
            </a:r>
            <a:r>
              <a:rPr lang="ar-SA" sz="2000" b="1" dirty="0" smtClean="0">
                <a:solidFill>
                  <a:schemeClr val="tx2"/>
                </a:solidFill>
              </a:rPr>
              <a:t>های</a:t>
            </a:r>
            <a:r>
              <a:rPr lang="fa-IR" sz="2000" b="1" dirty="0" smtClean="0">
                <a:solidFill>
                  <a:schemeClr val="tx2"/>
                </a:solidFill>
              </a:rPr>
              <a:t> </a:t>
            </a:r>
            <a:r>
              <a:rPr lang="ar-SA" sz="2000" b="1" dirty="0" smtClean="0">
                <a:solidFill>
                  <a:schemeClr val="tx2"/>
                </a:solidFill>
              </a:rPr>
              <a:t>فرآیندی </a:t>
            </a:r>
            <a:r>
              <a:rPr lang="ar-SA" sz="2000" b="1" dirty="0" smtClean="0">
                <a:solidFill>
                  <a:schemeClr val="tx2"/>
                </a:solidFill>
              </a:rPr>
              <a:t>در </a:t>
            </a:r>
            <a:r>
              <a:rPr lang="ar-SA" sz="2000" b="1" dirty="0" smtClean="0">
                <a:solidFill>
                  <a:srgbClr val="FF0000"/>
                </a:solidFill>
              </a:rPr>
              <a:t>جلسه </a:t>
            </a:r>
            <a:r>
              <a:rPr lang="fa-IR" sz="2000" b="1" dirty="0" smtClean="0">
                <a:solidFill>
                  <a:srgbClr val="FF0000"/>
                </a:solidFill>
              </a:rPr>
              <a:t>تیم مدیریت </a:t>
            </a:r>
            <a:r>
              <a:rPr lang="fa-IR" sz="2000" b="1" dirty="0" smtClean="0">
                <a:solidFill>
                  <a:srgbClr val="FF0000"/>
                </a:solidFill>
              </a:rPr>
              <a:t>اجرایی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000" b="1" dirty="0" smtClean="0">
                <a:solidFill>
                  <a:srgbClr val="FF0000"/>
                </a:solidFill>
              </a:rPr>
              <a:t>تفاوت برنامه اصلاحي و بهبود کيفيت</a:t>
            </a:r>
          </a:p>
          <a:p>
            <a:pPr algn="r" rtl="1">
              <a:buFont typeface="Arial" pitchFamily="34" charset="0"/>
              <a:buChar char="•"/>
            </a:pPr>
            <a:endParaRPr lang="fa-IR" sz="2000" b="1" dirty="0" smtClean="0">
              <a:solidFill>
                <a:schemeClr val="tx2"/>
              </a:solidFill>
            </a:endParaRPr>
          </a:p>
          <a:p>
            <a:pPr algn="r" rtl="1">
              <a:buFont typeface="Arial" pitchFamily="34" charset="0"/>
              <a:buChar char="•"/>
            </a:pPr>
            <a:endParaRPr lang="fa-IR" sz="2000" b="1" dirty="0" smtClean="0">
              <a:solidFill>
                <a:schemeClr val="tx2"/>
              </a:solidFill>
            </a:endParaRPr>
          </a:p>
          <a:p>
            <a:pPr algn="r" rtl="1"/>
            <a:endParaRPr lang="en-US" sz="2000" b="1" dirty="0" smtClean="0">
              <a:solidFill>
                <a:schemeClr val="tx2"/>
              </a:solidFill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"/>
            <a:ext cx="7772400" cy="460375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fa-IR" sz="2000" b="1" dirty="0" smtClean="0">
                <a:cs typeface="+mn-cs"/>
              </a:rPr>
              <a:t>بهبود کيفيت</a:t>
            </a:r>
            <a:endParaRPr lang="fa-IR" sz="2000" b="1" dirty="0">
              <a:cs typeface="+mn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762000"/>
            <a:ext cx="8610600" cy="5791200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 rtl="1">
              <a:buFont typeface="Arial" pitchFamily="34" charset="0"/>
              <a:buChar char="•"/>
            </a:pPr>
            <a:endParaRPr lang="fa-IR" sz="2000" b="1" dirty="0" smtClean="0">
              <a:solidFill>
                <a:schemeClr val="tx2"/>
              </a:solidFill>
            </a:endParaRPr>
          </a:p>
          <a:p>
            <a:pPr algn="r" rtl="1">
              <a:buFont typeface="Arial" pitchFamily="34" charset="0"/>
              <a:buChar char="•"/>
            </a:pPr>
            <a:endParaRPr lang="fa-IR" sz="2000" b="1" dirty="0" smtClean="0">
              <a:solidFill>
                <a:schemeClr val="tx2"/>
              </a:solidFill>
            </a:endParaRPr>
          </a:p>
          <a:p>
            <a:pPr algn="r" rtl="1"/>
            <a:endParaRPr lang="en-US" sz="2000" b="1" dirty="0" smtClean="0">
              <a:solidFill>
                <a:schemeClr val="tx2"/>
              </a:solidFill>
              <a:cs typeface="B Nazanin" pitchFamily="2" charset="-78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2362201"/>
          <a:ext cx="8153400" cy="609600"/>
        </p:xfrm>
        <a:graphic>
          <a:graphicData uri="http://schemas.openxmlformats.org/drawingml/2006/table">
            <a:tbl>
              <a:tblPr rtl="1"/>
              <a:tblGrid>
                <a:gridCol w="654757"/>
                <a:gridCol w="486075"/>
                <a:gridCol w="440575"/>
                <a:gridCol w="6571993"/>
              </a:tblGrid>
              <a:tr h="609600"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  <a:tabLst>
                          <a:tab pos="-8255" algn="r"/>
                          <a:tab pos="539750" algn="r"/>
                        </a:tabLst>
                      </a:pPr>
                      <a:r>
                        <a:rPr lang="ar-SA" sz="2400" b="1" dirty="0">
                          <a:solidFill>
                            <a:srgbClr val="FFFFFF"/>
                          </a:solidFill>
                          <a:latin typeface="Arial"/>
                          <a:ea typeface="Times New Roman"/>
                          <a:cs typeface="B Nazanin"/>
                        </a:rPr>
                        <a:t>الف </a:t>
                      </a:r>
                      <a:endParaRPr lang="en-US" sz="3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2204" marR="62204" marT="0" marB="0">
                    <a:lnL w="28575" cap="flat" cmpd="sng" algn="ctr">
                      <a:solidFill>
                        <a:srgbClr val="0065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5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F8A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  <a:tabLst>
                          <a:tab pos="-8255" algn="r"/>
                          <a:tab pos="539750" algn="r"/>
                        </a:tabLst>
                      </a:pPr>
                      <a:r>
                        <a:rPr lang="ar-SA" sz="2400" b="1">
                          <a:solidFill>
                            <a:srgbClr val="FFFFFF"/>
                          </a:solidFill>
                          <a:latin typeface="Arial"/>
                          <a:ea typeface="Times New Roman"/>
                          <a:cs typeface="B Nazanin"/>
                        </a:rPr>
                        <a:t>3</a:t>
                      </a:r>
                      <a:endParaRPr lang="en-US" sz="32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5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F8A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  <a:tabLst>
                          <a:tab pos="-8255" algn="r"/>
                          <a:tab pos="539750" algn="r"/>
                        </a:tabLst>
                      </a:pPr>
                      <a:r>
                        <a:rPr lang="ar-SA" sz="2400" b="1">
                          <a:solidFill>
                            <a:srgbClr val="FFFFFF"/>
                          </a:solidFill>
                          <a:latin typeface="Arial"/>
                          <a:ea typeface="Times New Roman"/>
                          <a:cs typeface="B Nazanin"/>
                        </a:rPr>
                        <a:t>2</a:t>
                      </a:r>
                      <a:endParaRPr lang="en-US" sz="32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5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F8A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  <a:tabLst>
                          <a:tab pos="-8255" algn="r"/>
                          <a:tab pos="539750" algn="r"/>
                        </a:tabLst>
                      </a:pPr>
                      <a:r>
                        <a:rPr lang="ar-SA" sz="2400" b="1" dirty="0">
                          <a:solidFill>
                            <a:srgbClr val="FFFFFF"/>
                          </a:solidFill>
                          <a:latin typeface="Arial"/>
                          <a:ea typeface="Times New Roman"/>
                          <a:cs typeface="B Nazanin"/>
                        </a:rPr>
                        <a:t>میزان پیشرفت وتحقق اهداف برنامه‏های عملیاتی/بهبودکیفیت، ارزیابی و بازنگری می‏شود.</a:t>
                      </a:r>
                      <a:endParaRPr lang="en-US" sz="3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5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5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F8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"/>
            <a:ext cx="7772400" cy="460375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fa-IR" sz="2000" b="1" dirty="0" smtClean="0">
                <a:cs typeface="+mn-cs"/>
              </a:rPr>
              <a:t>بهبود کيفيت</a:t>
            </a:r>
            <a:endParaRPr lang="fa-IR" sz="2000" b="1" dirty="0">
              <a:cs typeface="+mn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762000"/>
            <a:ext cx="8610600" cy="5791200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 rtl="1"/>
            <a:r>
              <a:rPr lang="ar-SA" sz="2000" b="1" dirty="0" smtClean="0">
                <a:solidFill>
                  <a:schemeClr val="tx2"/>
                </a:solidFill>
              </a:rPr>
              <a:t>سنجه1. تیم مدیریت اجرایی، شاخص‏های برنامه‏ای و مسئول پایش و اندازه‏گیری میزان پیشرفت هریک از برنامه‏های عملیاتی/بهبود کیفیت را تعیین نموده و بر روند پایش و </a:t>
            </a:r>
            <a:r>
              <a:rPr lang="ar-SA" sz="2000" b="1" dirty="0" smtClean="0">
                <a:solidFill>
                  <a:schemeClr val="tx2"/>
                </a:solidFill>
              </a:rPr>
              <a:t>ارزیابی</a:t>
            </a:r>
            <a:r>
              <a:rPr lang="fa-IR" sz="2000" b="1" dirty="0" smtClean="0">
                <a:solidFill>
                  <a:schemeClr val="tx2"/>
                </a:solidFill>
              </a:rPr>
              <a:t> </a:t>
            </a:r>
            <a:r>
              <a:rPr lang="ar-SA" sz="2000" b="1" dirty="0" smtClean="0">
                <a:solidFill>
                  <a:schemeClr val="tx2"/>
                </a:solidFill>
              </a:rPr>
              <a:t>آن</a:t>
            </a:r>
            <a:r>
              <a:rPr lang="ar-SA" sz="2000" b="1" dirty="0" smtClean="0">
                <a:solidFill>
                  <a:schemeClr val="tx2"/>
                </a:solidFill>
              </a:rPr>
              <a:t>‏ها نظارت می‏نماید.</a:t>
            </a:r>
            <a:endParaRPr lang="fa-IR" sz="2000" b="1" dirty="0" smtClean="0">
              <a:solidFill>
                <a:schemeClr val="tx2"/>
              </a:solidFill>
            </a:endParaRPr>
          </a:p>
          <a:p>
            <a:pPr algn="r" rtl="1">
              <a:buFont typeface="Arial" pitchFamily="34" charset="0"/>
              <a:buChar char="•"/>
            </a:pPr>
            <a:endParaRPr lang="fa-IR" sz="2000" b="1" dirty="0" smtClean="0">
              <a:solidFill>
                <a:schemeClr val="tx2"/>
              </a:solidFill>
            </a:endParaRPr>
          </a:p>
          <a:p>
            <a:pPr algn="r" rtl="1"/>
            <a:r>
              <a:rPr lang="ar-SA" sz="2000" b="1" dirty="0" smtClean="0">
                <a:solidFill>
                  <a:srgbClr val="FF0000"/>
                </a:solidFill>
              </a:rPr>
              <a:t>1-پایش پیشرفت برنامه عملیاتی/بهبود کیفیت یا درصد تحقق اجرای برنامه‏های پیش بینی شده</a:t>
            </a:r>
            <a:endParaRPr lang="en-US" sz="2000" b="1" dirty="0" smtClean="0">
              <a:solidFill>
                <a:srgbClr val="FF0000"/>
              </a:solidFill>
            </a:endParaRPr>
          </a:p>
          <a:p>
            <a:pPr algn="r"/>
            <a:r>
              <a:rPr lang="ar-SA" sz="2000" b="1" dirty="0" smtClean="0">
                <a:solidFill>
                  <a:srgbClr val="FF0000"/>
                </a:solidFill>
              </a:rPr>
              <a:t>2- پایش شاخص‏های تعیین شده برای دستیابی به اهداف اختصاصی برنامه‏ها</a:t>
            </a:r>
            <a:endParaRPr lang="fa-IR" sz="2000" b="1" dirty="0" smtClean="0">
              <a:solidFill>
                <a:srgbClr val="FF0000"/>
              </a:solidFill>
            </a:endParaRPr>
          </a:p>
          <a:p>
            <a:pPr algn="r" rtl="1"/>
            <a:endParaRPr lang="en-US" sz="2000" b="1" dirty="0" smtClean="0">
              <a:solidFill>
                <a:schemeClr val="tx2"/>
              </a:solidFill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"/>
            <a:ext cx="7772400" cy="460375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fa-IR" sz="2000" b="1" dirty="0" smtClean="0">
                <a:cs typeface="+mn-cs"/>
              </a:rPr>
              <a:t>بهبود کيفيت</a:t>
            </a:r>
            <a:endParaRPr lang="fa-IR" sz="2000" b="1" dirty="0">
              <a:cs typeface="+mn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762000"/>
            <a:ext cx="8610600" cy="5791200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 rtl="1"/>
            <a:r>
              <a:rPr lang="ar-SA" sz="2000" b="1" dirty="0" smtClean="0">
                <a:solidFill>
                  <a:schemeClr val="tx2"/>
                </a:solidFill>
              </a:rPr>
              <a:t>سنجه2. ‏مسئولان پایش برنامه‏ها، نتایج پایش و ارزیابی برنامه‏های عملیاتی/بهبود کیفیت مربوط را به صورت فصلی، در کمیته پایش وسنجش کیفیت گزارش و پس از بررسی نتایج به تیم مدیریت اجرایی گزارش می‏شود.</a:t>
            </a:r>
            <a:endParaRPr lang="fa-IR" sz="2000" b="1" dirty="0" smtClean="0">
              <a:solidFill>
                <a:schemeClr val="tx2"/>
              </a:solidFill>
            </a:endParaRPr>
          </a:p>
          <a:p>
            <a:pPr algn="r" rtl="1"/>
            <a:endParaRPr lang="fa-IR" sz="2000" b="1" dirty="0" smtClean="0">
              <a:solidFill>
                <a:schemeClr val="tx2"/>
              </a:solidFill>
            </a:endParaRPr>
          </a:p>
          <a:p>
            <a:pPr algn="r" rtl="1"/>
            <a:r>
              <a:rPr lang="ar-SA" sz="2000" b="1" dirty="0" smtClean="0">
                <a:solidFill>
                  <a:schemeClr val="tx2"/>
                </a:solidFill>
              </a:rPr>
              <a:t>سنجه3. </a:t>
            </a:r>
            <a:r>
              <a:rPr lang="ar-SA" sz="2000" b="1" dirty="0" smtClean="0">
                <a:solidFill>
                  <a:schemeClr val="tx2"/>
                </a:solidFill>
              </a:rPr>
              <a:t>تیم مدیریت اجرایی بر‏اساس گزارش نتایج ارزیابی پیشرفت برنامه‏های علمیاتی در خصوص هریک از برنامه‏ها در صورت لزوم اقدام اصلاحی/برنامه بهبود کیفیت، تدوین و ابلاغ می‏نماید و دفتر بهبود کیفیت بر اجرایآن‏ها نظارت می‏کند</a:t>
            </a:r>
            <a:r>
              <a:rPr lang="ar-SA" sz="2000" b="1" dirty="0" smtClean="0">
                <a:solidFill>
                  <a:schemeClr val="tx2"/>
                </a:solidFill>
              </a:rPr>
              <a:t>.</a:t>
            </a:r>
            <a:endParaRPr lang="fa-IR" sz="2000" b="1" dirty="0" smtClean="0">
              <a:solidFill>
                <a:schemeClr val="tx2"/>
              </a:solidFill>
            </a:endParaRPr>
          </a:p>
          <a:p>
            <a:pPr algn="r" rtl="1"/>
            <a:endParaRPr lang="fa-IR" sz="2000" b="1" dirty="0" smtClean="0">
              <a:solidFill>
                <a:schemeClr val="tx2"/>
              </a:solidFill>
            </a:endParaRPr>
          </a:p>
          <a:p>
            <a:pPr algn="r" rtl="1"/>
            <a:endParaRPr lang="en-US" sz="2000" b="1" dirty="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"/>
            <a:ext cx="7772400" cy="460375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fa-IR" sz="2000" b="1" dirty="0" smtClean="0">
                <a:cs typeface="+mn-cs"/>
              </a:rPr>
              <a:t>بهبود کيفيت</a:t>
            </a:r>
            <a:endParaRPr lang="fa-IR" sz="2000" b="1" dirty="0">
              <a:cs typeface="+mn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762000"/>
            <a:ext cx="8610600" cy="5791200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 rtl="1">
              <a:buFont typeface="Arial" pitchFamily="34" charset="0"/>
              <a:buChar char="•"/>
            </a:pPr>
            <a:endParaRPr lang="fa-IR" sz="2000" b="1" dirty="0" smtClean="0">
              <a:solidFill>
                <a:schemeClr val="tx2"/>
              </a:solidFill>
            </a:endParaRPr>
          </a:p>
          <a:p>
            <a:pPr algn="r" rtl="1">
              <a:buFont typeface="Arial" pitchFamily="34" charset="0"/>
              <a:buChar char="•"/>
            </a:pPr>
            <a:endParaRPr lang="fa-IR" sz="2000" b="1" dirty="0" smtClean="0">
              <a:solidFill>
                <a:schemeClr val="tx2"/>
              </a:solidFill>
            </a:endParaRPr>
          </a:p>
          <a:p>
            <a:pPr algn="r" rtl="1"/>
            <a:endParaRPr lang="en-US" sz="2000" b="1" dirty="0" smtClean="0">
              <a:solidFill>
                <a:schemeClr val="tx2"/>
              </a:solidFill>
              <a:cs typeface="B Nazanin" pitchFamily="2" charset="-78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33398" y="3124200"/>
          <a:ext cx="8229602" cy="384283"/>
        </p:xfrm>
        <a:graphic>
          <a:graphicData uri="http://schemas.openxmlformats.org/drawingml/2006/table">
            <a:tbl>
              <a:tblPr rtl="1"/>
              <a:tblGrid>
                <a:gridCol w="462824"/>
                <a:gridCol w="439668"/>
                <a:gridCol w="486804"/>
                <a:gridCol w="6840306"/>
              </a:tblGrid>
              <a:tr h="384283"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  <a:tabLst>
                          <a:tab pos="-8255" algn="r"/>
                          <a:tab pos="539750" algn="r"/>
                        </a:tabLst>
                      </a:pPr>
                      <a:r>
                        <a:rPr lang="ar-SA" sz="2400" b="1">
                          <a:solidFill>
                            <a:srgbClr val="FFFFFF"/>
                          </a:solidFill>
                          <a:latin typeface="Arial"/>
                          <a:ea typeface="Times New Roman"/>
                          <a:cs typeface="B Nazanin"/>
                        </a:rPr>
                        <a:t>الف </a:t>
                      </a:r>
                      <a:endParaRPr lang="en-US" sz="32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2204" marR="62204" marT="0" marB="0">
                    <a:lnL w="28575" cap="flat" cmpd="sng" algn="ctr">
                      <a:solidFill>
                        <a:srgbClr val="0065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5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F8A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  <a:tabLst>
                          <a:tab pos="-8255" algn="r"/>
                          <a:tab pos="539750" algn="r"/>
                        </a:tabLst>
                      </a:pPr>
                      <a:r>
                        <a:rPr lang="ar-SA" sz="2400" b="1">
                          <a:solidFill>
                            <a:srgbClr val="FFFFFF"/>
                          </a:solidFill>
                          <a:latin typeface="Arial"/>
                          <a:ea typeface="Times New Roman"/>
                          <a:cs typeface="B Nazanin"/>
                        </a:rPr>
                        <a:t>3</a:t>
                      </a:r>
                      <a:endParaRPr lang="en-US" sz="32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5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F8A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  <a:tabLst>
                          <a:tab pos="-8255" algn="r"/>
                          <a:tab pos="539750" algn="r"/>
                        </a:tabLst>
                      </a:pPr>
                      <a:r>
                        <a:rPr lang="ar-SA" sz="2400" b="1" dirty="0">
                          <a:solidFill>
                            <a:srgbClr val="FFFFFF"/>
                          </a:solidFill>
                          <a:latin typeface="Arial"/>
                          <a:ea typeface="Times New Roman"/>
                          <a:cs typeface="B Nazanin"/>
                        </a:rPr>
                        <a:t>3</a:t>
                      </a:r>
                      <a:endParaRPr lang="en-US" sz="3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5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F8A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  <a:tabLst>
                          <a:tab pos="-8255" algn="r"/>
                          <a:tab pos="539750" algn="r"/>
                        </a:tabLst>
                      </a:pPr>
                      <a:r>
                        <a:rPr lang="fa-IR" sz="2400" b="1" dirty="0">
                          <a:solidFill>
                            <a:srgbClr val="FFFFFF"/>
                          </a:solidFill>
                          <a:latin typeface="Arial"/>
                          <a:ea typeface="Times New Roman"/>
                          <a:cs typeface="B Nazanin"/>
                        </a:rPr>
                        <a:t>عملکرد بالینی و غیر بالینی بیمارستان، اندازه‏گیری شده و براساس آن بازنگری انجام ‏می‏شود.</a:t>
                      </a:r>
                      <a:endParaRPr lang="en-US" sz="3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5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5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F8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1505</Words>
  <Application>Microsoft Office PowerPoint</Application>
  <PresentationFormat>On-screen Show (4:3)</PresentationFormat>
  <Paragraphs>103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Slide 1</vt:lpstr>
      <vt:lpstr>بهبود کيفيت</vt:lpstr>
      <vt:lpstr>بهبود کيفيت</vt:lpstr>
      <vt:lpstr>بهبود کيفيت</vt:lpstr>
      <vt:lpstr>بهبود کيفيت</vt:lpstr>
      <vt:lpstr>بهبود کيفيت</vt:lpstr>
      <vt:lpstr>بهبود کيفيت</vt:lpstr>
      <vt:lpstr>بهبود کيفيت</vt:lpstr>
      <vt:lpstr>بهبود کيفيت</vt:lpstr>
      <vt:lpstr>بهبود کيفيت</vt:lpstr>
      <vt:lpstr>بهبود کيفيت</vt:lpstr>
      <vt:lpstr>بهبود کيفيت</vt:lpstr>
      <vt:lpstr>بهبود کيفيت</vt:lpstr>
      <vt:lpstr>بهبود کيفيت</vt:lpstr>
      <vt:lpstr>بهبود کيفيت</vt:lpstr>
      <vt:lpstr>بهبود کيفيت</vt:lpstr>
      <vt:lpstr>بهبود کيفيت</vt:lpstr>
      <vt:lpstr>بهبود کيفيت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مراقبت های بیهوشی و جراحی</dc:title>
  <dc:creator>Melika</dc:creator>
  <cp:lastModifiedBy>ebadi</cp:lastModifiedBy>
  <cp:revision>19</cp:revision>
  <dcterms:created xsi:type="dcterms:W3CDTF">2006-08-16T00:00:00Z</dcterms:created>
  <dcterms:modified xsi:type="dcterms:W3CDTF">2017-01-12T20:17:44Z</dcterms:modified>
</cp:coreProperties>
</file>